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56" r:id="rId2"/>
    <p:sldId id="337" r:id="rId3"/>
    <p:sldId id="336" r:id="rId4"/>
    <p:sldId id="304" r:id="rId5"/>
    <p:sldId id="257" r:id="rId6"/>
    <p:sldId id="312" r:id="rId7"/>
    <p:sldId id="297" r:id="rId8"/>
    <p:sldId id="338" r:id="rId9"/>
    <p:sldId id="349" r:id="rId10"/>
    <p:sldId id="342" r:id="rId11"/>
    <p:sldId id="340" r:id="rId12"/>
    <p:sldId id="339" r:id="rId13"/>
    <p:sldId id="341" r:id="rId14"/>
    <p:sldId id="344" r:id="rId15"/>
    <p:sldId id="345" r:id="rId16"/>
    <p:sldId id="347" r:id="rId17"/>
    <p:sldId id="346" r:id="rId18"/>
    <p:sldId id="348" r:id="rId19"/>
  </p:sldIdLst>
  <p:sldSz cx="9144000" cy="5143500" type="screen16x9"/>
  <p:notesSz cx="6858000" cy="9144000"/>
  <p:embeddedFontLst>
    <p:embeddedFont>
      <p:font typeface="Barlow" panose="00000500000000000000" pitchFamily="2" charset="0"/>
      <p:regular r:id="rId21"/>
      <p:bold r:id="rId22"/>
      <p:italic r:id="rId23"/>
      <p:boldItalic r:id="rId24"/>
    </p:embeddedFont>
    <p:embeddedFont>
      <p:font typeface="Barlow Black" panose="00000A00000000000000" pitchFamily="2" charset="0"/>
      <p:bold r:id="rId25"/>
      <p:boldItalic r:id="rId26"/>
    </p:embeddedFont>
    <p:embeddedFont>
      <p:font typeface="Barlow Light" panose="00000400000000000000" pitchFamily="2" charset="0"/>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Raleway Thin"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468D7"/>
    <a:srgbClr val="F2F2F2"/>
    <a:srgbClr val="073042"/>
    <a:srgbClr val="504B3A"/>
    <a:srgbClr val="F86734"/>
    <a:srgbClr val="EFF7CF"/>
    <a:srgbClr val="3A5040"/>
    <a:srgbClr val="32DE84"/>
    <a:srgbClr val="00B5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E2214B-EEA6-4F0E-851E-DA328E0D34B4}">
  <a:tblStyle styleId="{11E2214B-EEA6-4F0E-851E-DA328E0D34B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E44D3EF-30E0-43DB-A017-93B0B98886E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755" autoAdjust="0"/>
  </p:normalViewPr>
  <p:slideViewPr>
    <p:cSldViewPr snapToGrid="0">
      <p:cViewPr varScale="1">
        <p:scale>
          <a:sx n="63" d="100"/>
          <a:sy n="63" d="100"/>
        </p:scale>
        <p:origin x="151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wmf>
</file>

<file path=ppt/media/image27.wmf>
</file>

<file path=ppt/media/image28.wmf>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1469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002541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696643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9992934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n-IN" sz="1100" dirty="0">
                <a:effectLst/>
                <a:latin typeface="Calibri" panose="020F0502020204030204" pitchFamily="34" charset="0"/>
                <a:ea typeface="Calibri" panose="020F0502020204030204" pitchFamily="34" charset="0"/>
                <a:cs typeface="Calibri" panose="020F0502020204030204" pitchFamily="34" charset="0"/>
              </a:rPr>
              <a:t>The Apollo Guidance Computer had RAM of 4KB, a 32KB hard disk. It was fairly compact for its time, measuring 60cm x 30cm x 15cm, but weighed around 30kg. Current computers are much lighter, at least 1000 times as fast and have storage capacities that are millions of times those achievable in 1969.</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00000"/>
              </a:solidFill>
              <a:effectLst/>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282829"/>
                </a:solidFill>
                <a:effectLst/>
                <a:latin typeface="Calibri" panose="020F0502020204030204" pitchFamily="34" charset="0"/>
                <a:cs typeface="Calibri" panose="020F0502020204030204" pitchFamily="34" charset="0"/>
              </a:rPr>
              <a:t>38K </a:t>
            </a:r>
            <a:r>
              <a:rPr lang="en-US" b="0" i="0" dirty="0">
                <a:solidFill>
                  <a:srgbClr val="000000"/>
                </a:solidFill>
                <a:effectLst/>
                <a:latin typeface="Calibri" panose="020F0502020204030204" pitchFamily="34" charset="0"/>
                <a:cs typeface="Calibri" panose="020F0502020204030204" pitchFamily="34" charset="0"/>
              </a:rPr>
              <a:t>Memory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Calibri" panose="020F0502020204030204" pitchFamily="34" charset="0"/>
                <a:cs typeface="Calibri" panose="020F0502020204030204" pitchFamily="34" charset="0"/>
              </a:rPr>
              <a:t>Apollo 11 mission of July 16-24, 1969, </a:t>
            </a:r>
            <a:endParaRPr lang="en-US" b="0" i="0" dirty="0">
              <a:solidFill>
                <a:srgbClr val="000000"/>
              </a:solidFill>
              <a:effectLst/>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Calibri" panose="020F0502020204030204" pitchFamily="34" charset="0"/>
                <a:cs typeface="Calibri" panose="020F0502020204030204" pitchFamily="34" charset="0"/>
              </a:rPr>
              <a:t>one small step for man, one giant leap for mankind,”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212529"/>
                </a:solidFill>
                <a:effectLst/>
                <a:latin typeface="Calibri" panose="020F0502020204030204" pitchFamily="34" charset="0"/>
                <a:cs typeface="Calibri" panose="020F0502020204030204" pitchFamily="34" charset="0"/>
              </a:rPr>
              <a:t>The AGC’s processor was many thousands of times less powerful than the processor in your smartphone, yet it was still able to land people on the moon.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25471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697519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Creating a new project</a:t>
            </a:r>
          </a:p>
          <a:p>
            <a:r>
              <a:rPr lang="en-US" dirty="0">
                <a:latin typeface="Times New Roman" panose="02020603050405020304" pitchFamily="18" charset="0"/>
                <a:cs typeface="Times New Roman" panose="02020603050405020304" pitchFamily="18" charset="0"/>
              </a:rPr>
              <a:t>To create a new Flutter project from the Flutter starter app template: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Open the Command Palette (F1, </a:t>
            </a:r>
            <a:r>
              <a:rPr lang="en-US" dirty="0" err="1">
                <a:latin typeface="Times New Roman" panose="02020603050405020304" pitchFamily="18" charset="0"/>
                <a:cs typeface="Times New Roman" panose="02020603050405020304" pitchFamily="18" charset="0"/>
              </a:rPr>
              <a:t>Ctrl+Shift+P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Cmd+Shift+P</a:t>
            </a:r>
            <a:r>
              <a:rPr lang="en-US" dirty="0">
                <a:latin typeface="Times New Roman" panose="02020603050405020304" pitchFamily="18" charset="0"/>
                <a:cs typeface="Times New Roman" panose="02020603050405020304" pitchFamily="18" charset="0"/>
              </a:rPr>
              <a:t> on macOS)).</a:t>
            </a:r>
          </a:p>
          <a:p>
            <a:r>
              <a:rPr lang="en-US" dirty="0">
                <a:latin typeface="Times New Roman" panose="02020603050405020304" pitchFamily="18" charset="0"/>
                <a:cs typeface="Times New Roman" panose="02020603050405020304" pitchFamily="18" charset="0"/>
              </a:rPr>
              <a:t>Select the Flutter: New Project command and press Enter.</a:t>
            </a:r>
          </a:p>
          <a:p>
            <a:r>
              <a:rPr lang="en-US" dirty="0">
                <a:latin typeface="Times New Roman" panose="02020603050405020304" pitchFamily="18" charset="0"/>
                <a:cs typeface="Times New Roman" panose="02020603050405020304" pitchFamily="18" charset="0"/>
              </a:rPr>
              <a:t>Select Application and press Enter.</a:t>
            </a:r>
          </a:p>
          <a:p>
            <a:r>
              <a:rPr lang="en-US" dirty="0">
                <a:latin typeface="Times New Roman" panose="02020603050405020304" pitchFamily="18" charset="0"/>
                <a:cs typeface="Times New Roman" panose="02020603050405020304" pitchFamily="18" charset="0"/>
              </a:rPr>
              <a:t>Select a Project location.</a:t>
            </a:r>
          </a:p>
          <a:p>
            <a:r>
              <a:rPr lang="en-US" dirty="0">
                <a:latin typeface="Times New Roman" panose="02020603050405020304" pitchFamily="18" charset="0"/>
                <a:cs typeface="Times New Roman" panose="02020603050405020304" pitchFamily="18" charset="0"/>
              </a:rPr>
              <a:t>Enter your desired Project name.</a:t>
            </a:r>
          </a:p>
          <a:p>
            <a:r>
              <a:rPr lang="en-US" dirty="0">
                <a:latin typeface="Times New Roman" panose="02020603050405020304" pitchFamily="18" charset="0"/>
                <a:cs typeface="Times New Roman" panose="02020603050405020304" pitchFamily="18" charset="0"/>
              </a:rPr>
              <a:t>Opening a project from existing source code</a:t>
            </a:r>
          </a:p>
          <a:p>
            <a:r>
              <a:rPr lang="en-US" dirty="0">
                <a:latin typeface="Times New Roman" panose="02020603050405020304" pitchFamily="18" charset="0"/>
                <a:cs typeface="Times New Roman" panose="02020603050405020304" pitchFamily="18" charset="0"/>
              </a:rPr>
              <a:t>To open an existing Flutter project:</a:t>
            </a:r>
          </a:p>
          <a:p>
            <a:endParaRPr lang="en-US" dirty="0">
              <a:latin typeface="Times New Roman" panose="02020603050405020304" pitchFamily="18" charset="0"/>
              <a:cs typeface="Times New Roman" panose="02020603050405020304" pitchFamily="18" charset="0"/>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dirty="0">
                <a:latin typeface="Times New Roman" panose="02020603050405020304" pitchFamily="18" charset="0"/>
                <a:cs typeface="Times New Roman" panose="02020603050405020304" pitchFamily="18" charset="0"/>
              </a:rPr>
              <a:t>Open command palette </a:t>
            </a:r>
            <a:r>
              <a:rPr lang="en-US" dirty="0" err="1">
                <a:latin typeface="Times New Roman" panose="02020603050405020304" pitchFamily="18" charset="0"/>
                <a:cs typeface="Times New Roman" panose="02020603050405020304" pitchFamily="18" charset="0"/>
              </a:rPr>
              <a:t>Cmd</a:t>
            </a:r>
            <a:r>
              <a:rPr lang="en-US" dirty="0">
                <a:latin typeface="Times New Roman" panose="02020603050405020304" pitchFamily="18" charset="0"/>
                <a:cs typeface="Times New Roman" panose="02020603050405020304" pitchFamily="18" charset="0"/>
              </a:rPr>
              <a:t>-Shift-P -&gt; Type Emulator. </a:t>
            </a:r>
            <a:r>
              <a:rPr lang="en-US" dirty="0" err="1">
                <a:latin typeface="Times New Roman" panose="02020603050405020304" pitchFamily="18" charset="0"/>
                <a:cs typeface="Times New Roman" panose="02020603050405020304" pitchFamily="18" charset="0"/>
              </a:rPr>
              <a:t>ctrl+shift+p</a:t>
            </a:r>
            <a:r>
              <a:rPr lang="en-US" dirty="0">
                <a:latin typeface="Times New Roman" panose="02020603050405020304" pitchFamily="18" charset="0"/>
                <a:cs typeface="Times New Roman" panose="02020603050405020304" pitchFamily="18" charset="0"/>
              </a:rPr>
              <a:t>. then type. </a:t>
            </a:r>
            <a:r>
              <a:rPr lang="en-US" dirty="0" err="1">
                <a:latin typeface="Times New Roman" panose="02020603050405020304" pitchFamily="18" charset="0"/>
                <a:cs typeface="Times New Roman" panose="02020603050405020304" pitchFamily="18" charset="0"/>
              </a:rPr>
              <a:t>Flutter:launch</a:t>
            </a:r>
            <a:r>
              <a:rPr lang="en-US" dirty="0">
                <a:latin typeface="Times New Roman" panose="02020603050405020304" pitchFamily="18" charset="0"/>
                <a:cs typeface="Times New Roman" panose="02020603050405020304" pitchFamily="18" charset="0"/>
              </a:rPr>
              <a:t> emulator. Run this command in your VS code terminal flutter emulators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Click File &gt; Open from the main IDE window.</a:t>
            </a:r>
          </a:p>
          <a:p>
            <a:r>
              <a:rPr lang="en-US" dirty="0">
                <a:latin typeface="Times New Roman" panose="02020603050405020304" pitchFamily="18" charset="0"/>
                <a:cs typeface="Times New Roman" panose="02020603050405020304" pitchFamily="18" charset="0"/>
              </a:rPr>
              <a:t>Browse to the directory holding your existing Flutter source code files.</a:t>
            </a:r>
          </a:p>
          <a:p>
            <a:r>
              <a:rPr lang="en-US" dirty="0">
                <a:latin typeface="Times New Roman" panose="02020603050405020304" pitchFamily="18" charset="0"/>
                <a:cs typeface="Times New Roman" panose="02020603050405020304" pitchFamily="18" charset="0"/>
              </a:rPr>
              <a:t>Click Open.</a:t>
            </a:r>
          </a:p>
          <a:p>
            <a:r>
              <a:rPr lang="en-US" dirty="0">
                <a:latin typeface="Times New Roman" panose="02020603050405020304" pitchFamily="18" charset="0"/>
                <a:cs typeface="Times New Roman" panose="02020603050405020304" pitchFamily="18" charset="0"/>
              </a:rPr>
              <a:t>Click Run &gt; Start Without Debugging in the main IDE window, or press Ctrl+F5.</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Open the </a:t>
            </a:r>
            <a:r>
              <a:rPr lang="en-US" dirty="0" err="1">
                <a:latin typeface="Times New Roman" panose="02020603050405020304" pitchFamily="18" charset="0"/>
                <a:cs typeface="Times New Roman" panose="02020603050405020304" pitchFamily="18" charset="0"/>
              </a:rPr>
              <a:t>launch.json</a:t>
            </a:r>
            <a:r>
              <a:rPr lang="en-US" dirty="0">
                <a:latin typeface="Times New Roman" panose="02020603050405020304" pitchFamily="18" charset="0"/>
                <a:cs typeface="Times New Roman" panose="02020603050405020304" pitchFamily="18" charset="0"/>
              </a:rPr>
              <a:t> file in VS Code.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If you do not have a </a:t>
            </a:r>
            <a:r>
              <a:rPr lang="en-US" dirty="0" err="1">
                <a:latin typeface="Times New Roman" panose="02020603050405020304" pitchFamily="18" charset="0"/>
                <a:cs typeface="Times New Roman" panose="02020603050405020304" pitchFamily="18" charset="0"/>
              </a:rPr>
              <a:t>launch.json</a:t>
            </a:r>
            <a:r>
              <a:rPr lang="en-US" dirty="0">
                <a:latin typeface="Times New Roman" panose="02020603050405020304" pitchFamily="18" charset="0"/>
                <a:cs typeface="Times New Roman" panose="02020603050405020304" pitchFamily="18" charset="0"/>
              </a:rPr>
              <a:t> file, go to the Run view in VS Code and click create a </a:t>
            </a:r>
            <a:r>
              <a:rPr lang="en-US" dirty="0" err="1">
                <a:latin typeface="Times New Roman" panose="02020603050405020304" pitchFamily="18" charset="0"/>
                <a:cs typeface="Times New Roman" panose="02020603050405020304" pitchFamily="18" charset="0"/>
              </a:rPr>
              <a:t>launch.json</a:t>
            </a:r>
            <a:r>
              <a:rPr lang="en-US" dirty="0">
                <a:latin typeface="Times New Roman" panose="02020603050405020304" pitchFamily="18" charset="0"/>
                <a:cs typeface="Times New Roman" panose="02020603050405020304" pitchFamily="18" charset="0"/>
              </a:rPr>
              <a:t> file.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the configurations section, change the </a:t>
            </a:r>
            <a:r>
              <a:rPr lang="en-US" dirty="0" err="1">
                <a:latin typeface="Times New Roman" panose="02020603050405020304" pitchFamily="18" charset="0"/>
                <a:cs typeface="Times New Roman" panose="02020603050405020304" pitchFamily="18" charset="0"/>
              </a:rPr>
              <a:t>flutterMode</a:t>
            </a:r>
            <a:r>
              <a:rPr lang="en-US" dirty="0">
                <a:latin typeface="Times New Roman" panose="02020603050405020304" pitchFamily="18" charset="0"/>
                <a:cs typeface="Times New Roman" panose="02020603050405020304" pitchFamily="18" charset="0"/>
              </a:rPr>
              <a:t> property to the build mode you want to target.</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3726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IN" b="0" i="0" dirty="0">
                <a:solidFill>
                  <a:srgbClr val="4A4A4A"/>
                </a:solidFill>
                <a:effectLst/>
                <a:latin typeface="Times New Roman" panose="02020603050405020304" pitchFamily="18" charset="0"/>
                <a:cs typeface="Times New Roman" panose="02020603050405020304" pitchFamily="18" charset="0"/>
              </a:rPr>
              <a:t>Download Flutter SDK</a:t>
            </a:r>
          </a:p>
          <a:p>
            <a:r>
              <a:rPr lang="en-US" b="0" i="0" dirty="0">
                <a:solidFill>
                  <a:srgbClr val="4A4A4A"/>
                </a:solidFill>
                <a:effectLst/>
                <a:latin typeface="Times New Roman" panose="02020603050405020304" pitchFamily="18" charset="0"/>
                <a:cs typeface="Times New Roman" panose="02020603050405020304" pitchFamily="18" charset="0"/>
              </a:rPr>
              <a:t>Extract the zip file and place the contained </a:t>
            </a:r>
            <a:r>
              <a:rPr lang="en-US" dirty="0">
                <a:latin typeface="Times New Roman" panose="02020603050405020304" pitchFamily="18" charset="0"/>
                <a:cs typeface="Times New Roman" panose="02020603050405020304" pitchFamily="18" charset="0"/>
              </a:rPr>
              <a:t>flutter</a:t>
            </a:r>
            <a:r>
              <a:rPr lang="en-IN" b="0" i="0" dirty="0">
                <a:solidFill>
                  <a:srgbClr val="4A4A4A"/>
                </a:solidFill>
                <a:effectLst/>
                <a:latin typeface="Times New Roman" panose="02020603050405020304" pitchFamily="18" charset="0"/>
                <a:cs typeface="Times New Roman" panose="02020603050405020304" pitchFamily="18" charset="0"/>
              </a:rPr>
              <a:t> (Don’t have special characters)</a:t>
            </a:r>
          </a:p>
          <a:p>
            <a:r>
              <a:rPr lang="en-US" b="0" i="0" dirty="0">
                <a:solidFill>
                  <a:srgbClr val="4A4A4A"/>
                </a:solidFill>
                <a:effectLst/>
                <a:latin typeface="Times New Roman" panose="02020603050405020304" pitchFamily="18" charset="0"/>
                <a:cs typeface="Times New Roman" panose="02020603050405020304" pitchFamily="18" charset="0"/>
              </a:rPr>
              <a:t>add Flutter to the </a:t>
            </a:r>
            <a:r>
              <a:rPr lang="en-US" dirty="0">
                <a:latin typeface="Times New Roman" panose="02020603050405020304" pitchFamily="18" charset="0"/>
                <a:cs typeface="Times New Roman" panose="02020603050405020304" pitchFamily="18" charset="0"/>
              </a:rPr>
              <a:t>PATH</a:t>
            </a:r>
            <a:r>
              <a:rPr lang="en-US" b="0" i="0" dirty="0">
                <a:solidFill>
                  <a:srgbClr val="4A4A4A"/>
                </a:solidFill>
                <a:effectLst/>
                <a:latin typeface="Times New Roman" panose="02020603050405020304" pitchFamily="18" charset="0"/>
                <a:cs typeface="Times New Roman" panose="02020603050405020304" pitchFamily="18" charset="0"/>
              </a:rPr>
              <a:t> environment variable (</a:t>
            </a:r>
            <a:r>
              <a:rPr lang="en-IN" dirty="0">
                <a:latin typeface="Times New Roman" panose="02020603050405020304" pitchFamily="18" charset="0"/>
                <a:cs typeface="Times New Roman" panose="02020603050405020304" pitchFamily="18" charset="0"/>
              </a:rPr>
              <a:t>flutter\bin</a:t>
            </a:r>
            <a:r>
              <a:rPr lang="en-IN" b="0" i="0" dirty="0">
                <a:solidFill>
                  <a:srgbClr val="4A4A4A"/>
                </a:solidFill>
                <a:effectLst/>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where flutter</a:t>
            </a:r>
          </a:p>
          <a:p>
            <a:r>
              <a:rPr lang="en-IN" dirty="0">
                <a:latin typeface="Times New Roman" panose="02020603050405020304" pitchFamily="18" charset="0"/>
                <a:cs typeface="Times New Roman" panose="02020603050405020304" pitchFamily="18" charset="0"/>
              </a:rPr>
              <a:t>flutter </a:t>
            </a:r>
            <a:r>
              <a:rPr lang="en-IN" dirty="0">
                <a:solidFill>
                  <a:srgbClr val="1FBAAC"/>
                </a:solidFill>
                <a:effectLst/>
                <a:latin typeface="Times New Roman" panose="02020603050405020304" pitchFamily="18" charset="0"/>
                <a:cs typeface="Times New Roman" panose="02020603050405020304" pitchFamily="18" charset="0"/>
              </a:rPr>
              <a:t>doctor</a:t>
            </a:r>
          </a:p>
          <a:p>
            <a:endParaRPr lang="en-IN" dirty="0">
              <a:solidFill>
                <a:srgbClr val="1FBAAC"/>
              </a:solidFill>
              <a:effectLst/>
              <a:latin typeface="Times New Roman" panose="02020603050405020304" pitchFamily="18" charset="0"/>
              <a:cs typeface="Times New Roman" panose="02020603050405020304" pitchFamily="18" charset="0"/>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IN" b="0" i="0" dirty="0">
                <a:solidFill>
                  <a:srgbClr val="4A4A4A"/>
                </a:solidFill>
                <a:effectLst/>
                <a:latin typeface="Times New Roman" panose="02020603050405020304" pitchFamily="18" charset="0"/>
                <a:cs typeface="Times New Roman" panose="02020603050405020304" pitchFamily="18" charset="0"/>
              </a:rPr>
              <a:t>Agree to Android Licenses</a:t>
            </a:r>
            <a:endParaRPr lang="en-IN" dirty="0">
              <a:solidFill>
                <a:srgbClr val="1FBAAC"/>
              </a:solidFill>
              <a:effectLst/>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flutter doctor </a:t>
            </a:r>
            <a:r>
              <a:rPr lang="en-IN" dirty="0">
                <a:solidFill>
                  <a:srgbClr val="99BB00"/>
                </a:solidFill>
                <a:effectLst/>
                <a:latin typeface="Times New Roman" panose="02020603050405020304" pitchFamily="18" charset="0"/>
                <a:cs typeface="Times New Roman" panose="02020603050405020304" pitchFamily="18" charset="0"/>
              </a:rPr>
              <a:t>--android-licenses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5069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b="1" i="0" dirty="0">
                <a:solidFill>
                  <a:srgbClr val="000000"/>
                </a:solidFill>
                <a:effectLst/>
                <a:latin typeface="Times New Roman" panose="02020603050405020304" pitchFamily="18" charset="0"/>
                <a:cs typeface="Times New Roman" panose="02020603050405020304" pitchFamily="18" charset="0"/>
              </a:rPr>
              <a:t>Fast</a:t>
            </a:r>
          </a:p>
          <a:p>
            <a:pPr algn="l"/>
            <a:r>
              <a:rPr lang="en-US" b="0" i="0" dirty="0">
                <a:solidFill>
                  <a:srgbClr val="4A4A4A"/>
                </a:solidFill>
                <a:effectLst/>
                <a:latin typeface="Times New Roman" panose="02020603050405020304" pitchFamily="18" charset="0"/>
                <a:cs typeface="Times New Roman" panose="02020603050405020304" pitchFamily="18" charset="0"/>
              </a:rPr>
              <a:t>Flutter code compiles to ARM or Intel machine code as well as JavaScript, for fast performance on any device.</a:t>
            </a:r>
          </a:p>
          <a:p>
            <a:pPr algn="l"/>
            <a:r>
              <a:rPr lang="en-US" b="1" i="0" dirty="0">
                <a:solidFill>
                  <a:srgbClr val="000000"/>
                </a:solidFill>
                <a:effectLst/>
                <a:latin typeface="Times New Roman" panose="02020603050405020304" pitchFamily="18" charset="0"/>
                <a:cs typeface="Times New Roman" panose="02020603050405020304" pitchFamily="18" charset="0"/>
              </a:rPr>
              <a:t>Productive</a:t>
            </a:r>
          </a:p>
          <a:p>
            <a:pPr algn="l"/>
            <a:r>
              <a:rPr lang="en-US" b="0" i="0" dirty="0">
                <a:solidFill>
                  <a:srgbClr val="4A4A4A"/>
                </a:solidFill>
                <a:effectLst/>
                <a:latin typeface="Times New Roman" panose="02020603050405020304" pitchFamily="18" charset="0"/>
                <a:cs typeface="Times New Roman" panose="02020603050405020304" pitchFamily="18" charset="0"/>
              </a:rPr>
              <a:t>Build and iterate quickly with Hot Reload. Update code and see changes almost instantly, without losing state.</a:t>
            </a:r>
          </a:p>
          <a:p>
            <a:pPr algn="l"/>
            <a:r>
              <a:rPr lang="en-US" b="1" i="0" dirty="0">
                <a:solidFill>
                  <a:srgbClr val="000000"/>
                </a:solidFill>
                <a:effectLst/>
                <a:latin typeface="Times New Roman" panose="02020603050405020304" pitchFamily="18" charset="0"/>
                <a:cs typeface="Times New Roman" panose="02020603050405020304" pitchFamily="18" charset="0"/>
              </a:rPr>
              <a:t>Flexible</a:t>
            </a:r>
          </a:p>
          <a:p>
            <a:pPr algn="l"/>
            <a:r>
              <a:rPr lang="en-US" b="0" i="0" dirty="0">
                <a:solidFill>
                  <a:srgbClr val="4A4A4A"/>
                </a:solidFill>
                <a:effectLst/>
                <a:latin typeface="Times New Roman" panose="02020603050405020304" pitchFamily="18" charset="0"/>
                <a:cs typeface="Times New Roman" panose="02020603050405020304" pitchFamily="18" charset="0"/>
              </a:rPr>
              <a:t>Control every pixel to create customized, adaptive designs that look and feel great on any screen.</a:t>
            </a:r>
          </a:p>
          <a:p>
            <a:endParaRPr lang="en-IN" dirty="0"/>
          </a:p>
        </p:txBody>
      </p:sp>
    </p:spTree>
    <p:extLst>
      <p:ext uri="{BB962C8B-B14F-4D97-AF65-F5344CB8AC3E}">
        <p14:creationId xmlns:p14="http://schemas.microsoft.com/office/powerpoint/2010/main" val="1201916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dirty="0">
                <a:solidFill>
                  <a:srgbClr val="374151"/>
                </a:solidFill>
                <a:effectLst/>
                <a:latin typeface="Times New Roman" panose="02020603050405020304" pitchFamily="18" charset="0"/>
                <a:cs typeface="Times New Roman" panose="02020603050405020304" pitchFamily="18" charset="0"/>
              </a:rPr>
              <a:t>The bridge always exposes the same interface to the apps, so that it doesn't care anymore about the OS it's running on.</a:t>
            </a:r>
          </a:p>
          <a:p>
            <a:r>
              <a:rPr lang="en-US" sz="1100" b="0" i="0" dirty="0">
                <a:solidFill>
                  <a:srgbClr val="374151"/>
                </a:solidFill>
                <a:effectLst/>
                <a:latin typeface="Times New Roman" panose="02020603050405020304" pitchFamily="18" charset="0"/>
                <a:cs typeface="Times New Roman" panose="02020603050405020304" pitchFamily="18" charset="0"/>
              </a:rPr>
              <a:t>The bridge approach is quite popular, but it could be a potential bottleneck that slows down the execution, and thus the performance might drop.</a:t>
            </a:r>
          </a:p>
          <a:p>
            <a:r>
              <a:rPr lang="en-US" sz="1100" b="0" i="0" dirty="0">
                <a:solidFill>
                  <a:srgbClr val="374151"/>
                </a:solidFill>
                <a:effectLst/>
                <a:latin typeface="Times New Roman" panose="02020603050405020304" pitchFamily="18" charset="0"/>
                <a:cs typeface="Times New Roman" panose="02020603050405020304" pitchFamily="18" charset="0"/>
              </a:rPr>
              <a:t>Flutter produces native ARM code for the machine.</a:t>
            </a:r>
          </a:p>
          <a:p>
            <a:r>
              <a:rPr lang="en-US" sz="1100" b="0" i="0" dirty="0">
                <a:solidFill>
                  <a:srgbClr val="374151"/>
                </a:solidFill>
                <a:effectLst/>
                <a:latin typeface="Times New Roman" panose="02020603050405020304" pitchFamily="18" charset="0"/>
                <a:cs typeface="Times New Roman" panose="02020603050405020304" pitchFamily="18" charset="0"/>
              </a:rPr>
              <a:t>When launched, the app loads the Flutter library. Any rendering, input, or event handling, and so on, is delegated to the compiled Flutter and app code. This is much faster than having a bridge.</a:t>
            </a:r>
          </a:p>
          <a:p>
            <a:r>
              <a:rPr lang="en-US" sz="1100" b="0" i="0" dirty="0">
                <a:solidFill>
                  <a:srgbClr val="374151"/>
                </a:solidFill>
                <a:effectLst/>
                <a:latin typeface="Times New Roman" panose="02020603050405020304" pitchFamily="18" charset="0"/>
                <a:cs typeface="Times New Roman" panose="02020603050405020304" pitchFamily="18" charset="0"/>
              </a:rPr>
              <a:t>The true power of Flutter lies in the fact that apps are built with their own rendering logic and they are not constrained to paint the UI following the rules "imposed" by OEM widgets. You're free to control the screen and manipulate every single pixel.</a:t>
            </a:r>
          </a:p>
          <a:p>
            <a:endParaRPr lang="en-IN" sz="1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77274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IN" b="1" i="0" dirty="0">
                <a:effectLst/>
                <a:latin typeface="Times New Roman" panose="02020603050405020304" pitchFamily="18" charset="0"/>
                <a:cs typeface="Times New Roman" panose="02020603050405020304" pitchFamily="18" charset="0"/>
              </a:rPr>
              <a:t>Why Flutter uses Dart</a:t>
            </a:r>
          </a:p>
          <a:p>
            <a:r>
              <a:rPr lang="en-IN" b="1" i="0" dirty="0">
                <a:effectLst/>
                <a:latin typeface="Times New Roman" panose="02020603050405020304" pitchFamily="18" charset="0"/>
                <a:cs typeface="Times New Roman" panose="02020603050405020304" pitchFamily="18" charset="0"/>
              </a:rPr>
              <a:t>Object-Oriented Programming (OOP) Style</a:t>
            </a:r>
            <a:r>
              <a:rPr lang="en-IN" b="0" i="0" dirty="0">
                <a:solidFill>
                  <a:srgbClr val="374151"/>
                </a:solidFill>
                <a:effectLst/>
                <a:latin typeface="Times New Roman" panose="02020603050405020304" pitchFamily="18" charset="0"/>
                <a:cs typeface="Times New Roman" panose="02020603050405020304" pitchFamily="18" charset="0"/>
              </a:rPr>
              <a:t>:</a:t>
            </a:r>
          </a:p>
          <a:p>
            <a:r>
              <a:rPr lang="en-IN" b="1" i="0" dirty="0">
                <a:effectLst/>
                <a:latin typeface="Times New Roman" panose="02020603050405020304" pitchFamily="18" charset="0"/>
                <a:cs typeface="Times New Roman" panose="02020603050405020304" pitchFamily="18" charset="0"/>
              </a:rPr>
              <a:t>Performance</a:t>
            </a:r>
            <a:endParaRPr lang="en-IN" b="1" i="0" dirty="0">
              <a:solidFill>
                <a:srgbClr val="374151"/>
              </a:solidFill>
              <a:effectLst/>
              <a:latin typeface="Times New Roman" panose="02020603050405020304" pitchFamily="18" charset="0"/>
              <a:cs typeface="Times New Roman" panose="02020603050405020304" pitchFamily="18" charset="0"/>
            </a:endParaRPr>
          </a:p>
          <a:p>
            <a:r>
              <a:rPr lang="en-US" b="0" i="0" dirty="0">
                <a:solidFill>
                  <a:srgbClr val="374151"/>
                </a:solidFill>
                <a:effectLst/>
                <a:latin typeface="Times New Roman" panose="02020603050405020304" pitchFamily="18" charset="0"/>
                <a:cs typeface="Times New Roman" panose="02020603050405020304" pitchFamily="18" charset="0"/>
              </a:rPr>
              <a:t>Dart can guarantee to be very efficient, and it provides a powerful memory allocator that handles small, short-lived allocations. This is perfect for Flutter's functional-style flow.</a:t>
            </a:r>
          </a:p>
          <a:p>
            <a:r>
              <a:rPr lang="en-IN" b="1" i="0" dirty="0">
                <a:effectLst/>
                <a:latin typeface="Times New Roman" panose="02020603050405020304" pitchFamily="18" charset="0"/>
                <a:cs typeface="Times New Roman" panose="02020603050405020304" pitchFamily="18" charset="0"/>
              </a:rPr>
              <a:t>Productivity</a:t>
            </a:r>
            <a:endParaRPr lang="en-US" b="0" i="0" dirty="0">
              <a:solidFill>
                <a:srgbClr val="374151"/>
              </a:solidFill>
              <a:effectLst/>
              <a:latin typeface="Times New Roman" panose="02020603050405020304" pitchFamily="18" charset="0"/>
              <a:cs typeface="Times New Roman" panose="02020603050405020304" pitchFamily="18" charset="0"/>
            </a:endParaRPr>
          </a:p>
          <a:p>
            <a:r>
              <a:rPr lang="en-US" b="0" i="0" dirty="0">
                <a:solidFill>
                  <a:srgbClr val="374151"/>
                </a:solidFill>
                <a:effectLst/>
                <a:latin typeface="Times New Roman" panose="02020603050405020304" pitchFamily="18" charset="0"/>
                <a:cs typeface="Times New Roman" panose="02020603050405020304" pitchFamily="18" charset="0"/>
              </a:rPr>
              <a:t>Flutter allows developers to write Android, iOS, web, and desktop apps with a single code base, keeping the same performances, aspect, and feeling in each platform. </a:t>
            </a:r>
          </a:p>
          <a:p>
            <a:r>
              <a:rPr lang="en-US" b="1" i="0" dirty="0">
                <a:effectLst/>
                <a:latin typeface="Times New Roman" panose="02020603050405020304" pitchFamily="18" charset="0"/>
                <a:cs typeface="Times New Roman" panose="02020603050405020304" pitchFamily="18" charset="0"/>
              </a:rPr>
              <a:t>Both Flutter and Dart are developed by Google</a:t>
            </a:r>
            <a:r>
              <a:rPr lang="en-US" b="0" i="0" dirty="0">
                <a:solidFill>
                  <a:srgbClr val="374151"/>
                </a:solidFill>
                <a:effectLst/>
                <a:latin typeface="Times New Roman" panose="02020603050405020304" pitchFamily="18" charset="0"/>
                <a:cs typeface="Times New Roman" panose="02020603050405020304" pitchFamily="18" charset="0"/>
              </a:rPr>
              <a:t>, which can freely decide what to do with them, listening to the community as well.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6092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076325" y="1863600"/>
            <a:ext cx="4962600" cy="14163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b="1">
                <a:solidFill>
                  <a:srgbClr val="073042"/>
                </a:solidFill>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dirty="0"/>
          </a:p>
        </p:txBody>
      </p:sp>
      <p:sp>
        <p:nvSpPr>
          <p:cNvPr id="11" name="Google Shape;11;p2"/>
          <p:cNvSpPr/>
          <p:nvPr/>
        </p:nvSpPr>
        <p:spPr>
          <a:xfrm rot="5400000">
            <a:off x="-303375" y="2166905"/>
            <a:ext cx="1416300" cy="8097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073042"/>
              </a:solidFill>
            </a:endParaRPr>
          </a:p>
        </p:txBody>
      </p:sp>
      <p:sp>
        <p:nvSpPr>
          <p:cNvPr id="7" name="Flowchart: Extract 6">
            <a:extLst>
              <a:ext uri="{FF2B5EF4-FFF2-40B4-BE49-F238E27FC236}">
                <a16:creationId xmlns:a16="http://schemas.microsoft.com/office/drawing/2014/main" id="{2E2D396C-A092-F940-987A-6E3696E40A2C}"/>
              </a:ext>
            </a:extLst>
          </p:cNvPr>
          <p:cNvSpPr/>
          <p:nvPr userDrawn="1"/>
        </p:nvSpPr>
        <p:spPr>
          <a:xfrm rot="5400000">
            <a:off x="-303375" y="2166900"/>
            <a:ext cx="1416300" cy="809700"/>
          </a:xfrm>
          <a:prstGeom prst="flowChartExtract">
            <a:avLst/>
          </a:prstGeom>
          <a:solidFill>
            <a:srgbClr val="073042"/>
          </a:solidFill>
          <a:ln>
            <a:solidFill>
              <a:srgbClr val="0730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sp>
        <p:nvSpPr>
          <p:cNvPr id="5" name="Right Triangle 4">
            <a:extLst>
              <a:ext uri="{FF2B5EF4-FFF2-40B4-BE49-F238E27FC236}">
                <a16:creationId xmlns:a16="http://schemas.microsoft.com/office/drawing/2014/main" id="{B7814194-A575-D08D-B96E-C40FDDC76E5D}"/>
              </a:ext>
            </a:extLst>
          </p:cNvPr>
          <p:cNvSpPr/>
          <p:nvPr userDrawn="1"/>
        </p:nvSpPr>
        <p:spPr>
          <a:xfrm rot="16200000">
            <a:off x="8698460" y="4700963"/>
            <a:ext cx="358029" cy="498219"/>
          </a:xfrm>
          <a:prstGeom prst="r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4" name="Google Shape;34;p6"/>
          <p:cNvSpPr txBox="1">
            <a:spLocks noGrp="1"/>
          </p:cNvSpPr>
          <p:nvPr>
            <p:ph type="sldNum" idx="12"/>
          </p:nvPr>
        </p:nvSpPr>
        <p:spPr>
          <a:xfrm>
            <a:off x="8644358" y="4614716"/>
            <a:ext cx="456900" cy="4686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
        <p:nvSpPr>
          <p:cNvPr id="2" name="Flowchart: Extract 1">
            <a:extLst>
              <a:ext uri="{FF2B5EF4-FFF2-40B4-BE49-F238E27FC236}">
                <a16:creationId xmlns:a16="http://schemas.microsoft.com/office/drawing/2014/main" id="{2FF2F4CA-B323-D1D3-81E9-FD09ED080207}"/>
              </a:ext>
            </a:extLst>
          </p:cNvPr>
          <p:cNvSpPr/>
          <p:nvPr userDrawn="1"/>
        </p:nvSpPr>
        <p:spPr>
          <a:xfrm rot="5400000">
            <a:off x="-100352" y="730185"/>
            <a:ext cx="468601" cy="246130"/>
          </a:xfrm>
          <a:prstGeom prst="flowChartExtract">
            <a:avLst/>
          </a:prstGeom>
          <a:solidFill>
            <a:srgbClr val="073042"/>
          </a:solidFill>
          <a:ln>
            <a:solidFill>
              <a:srgbClr val="0730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Google Shape;31;p6"/>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lvl1pPr lvl="0">
              <a:spcBef>
                <a:spcPts val="0"/>
              </a:spcBef>
              <a:spcAft>
                <a:spcPts val="0"/>
              </a:spcAft>
              <a:buSzPts val="4800"/>
              <a:buNone/>
              <a:defRPr>
                <a:solidFill>
                  <a:schemeClr val="tx1"/>
                </a:solidFill>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dirty="0"/>
          </a:p>
        </p:txBody>
      </p:sp>
      <p:sp>
        <p:nvSpPr>
          <p:cNvPr id="32" name="Google Shape;32;p6"/>
          <p:cNvSpPr txBox="1">
            <a:spLocks noGrp="1"/>
          </p:cNvSpPr>
          <p:nvPr>
            <p:ph type="body" idx="1"/>
          </p:nvPr>
        </p:nvSpPr>
        <p:spPr>
          <a:xfrm>
            <a:off x="457200"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solidFill>
                  <a:schemeClr val="tx1"/>
                </a:solidFill>
              </a:defRPr>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dirty="0"/>
          </a:p>
        </p:txBody>
      </p:sp>
      <p:sp>
        <p:nvSpPr>
          <p:cNvPr id="33" name="Google Shape;33;p6"/>
          <p:cNvSpPr txBox="1">
            <a:spLocks noGrp="1"/>
          </p:cNvSpPr>
          <p:nvPr>
            <p:ph type="body" idx="2"/>
          </p:nvPr>
        </p:nvSpPr>
        <p:spPr>
          <a:xfrm>
            <a:off x="3415578" y="1995750"/>
            <a:ext cx="2682600" cy="26790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600"/>
              </a:spcBef>
              <a:spcAft>
                <a:spcPts val="0"/>
              </a:spcAft>
              <a:buSzPts val="1800"/>
              <a:buChar char="▹"/>
              <a:defRPr sz="1800"/>
            </a:lvl2pPr>
            <a:lvl3pPr marL="1371600" lvl="2" indent="-342900">
              <a:spcBef>
                <a:spcPts val="600"/>
              </a:spcBef>
              <a:spcAft>
                <a:spcPts val="0"/>
              </a:spcAft>
              <a:buSzPts val="1800"/>
              <a:buChar char="▹"/>
              <a:defRPr sz="1800"/>
            </a:lvl3pPr>
            <a:lvl4pPr marL="1828800" lvl="3" indent="-342900">
              <a:spcBef>
                <a:spcPts val="600"/>
              </a:spcBef>
              <a:spcAft>
                <a:spcPts val="0"/>
              </a:spcAft>
              <a:buSzPts val="1800"/>
              <a:buChar char="▹"/>
              <a:defRPr sz="1800"/>
            </a:lvl4pPr>
            <a:lvl5pPr marL="2286000" lvl="4" indent="-342900">
              <a:spcBef>
                <a:spcPts val="600"/>
              </a:spcBef>
              <a:spcAft>
                <a:spcPts val="0"/>
              </a:spcAft>
              <a:buSzPts val="1800"/>
              <a:buChar char="▹"/>
              <a:defRPr sz="1800"/>
            </a:lvl5pPr>
            <a:lvl6pPr marL="2743200" lvl="5" indent="-342900">
              <a:spcBef>
                <a:spcPts val="600"/>
              </a:spcBef>
              <a:spcAft>
                <a:spcPts val="0"/>
              </a:spcAft>
              <a:buSzPts val="1800"/>
              <a:buChar char="▹"/>
              <a:defRPr sz="1800"/>
            </a:lvl6pPr>
            <a:lvl7pPr marL="3200400" lvl="6" indent="-342900">
              <a:spcBef>
                <a:spcPts val="600"/>
              </a:spcBef>
              <a:spcAft>
                <a:spcPts val="0"/>
              </a:spcAft>
              <a:buSzPts val="1800"/>
              <a:buChar char="▹"/>
              <a:defRPr sz="1800"/>
            </a:lvl7pPr>
            <a:lvl8pPr marL="3657600" lvl="7" indent="-342900">
              <a:spcBef>
                <a:spcPts val="600"/>
              </a:spcBef>
              <a:spcAft>
                <a:spcPts val="0"/>
              </a:spcAft>
              <a:buSzPts val="1800"/>
              <a:buChar char="▹"/>
              <a:defRPr sz="1800"/>
            </a:lvl8pPr>
            <a:lvl9pPr marL="4114800" lvl="8" indent="-342900">
              <a:spcBef>
                <a:spcPts val="600"/>
              </a:spcBef>
              <a:spcAft>
                <a:spcPts val="0"/>
              </a:spcAft>
              <a:buSzPts val="1800"/>
              <a:buChar char="▹"/>
              <a:defRPr sz="1800"/>
            </a:lvl9pPr>
          </a:lstStyle>
          <a:p>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605600"/>
            <a:ext cx="5640900" cy="1082700"/>
          </a:xfrm>
          <a:prstGeom prst="rect">
            <a:avLst/>
          </a:prstGeom>
          <a:noFill/>
          <a:ln>
            <a:noFill/>
          </a:ln>
        </p:spPr>
        <p:txBody>
          <a:bodyPr spcFirstLastPara="1" wrap="square" lIns="0" tIns="0" rIns="0" bIns="0" anchor="t" anchorCtr="0">
            <a:noAutofit/>
          </a:bodyPr>
          <a:lstStyle>
            <a:lvl1pPr lvl="0">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1pPr>
            <a:lvl2pPr lvl="1">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2pPr>
            <a:lvl3pPr lvl="2">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3pPr>
            <a:lvl4pPr lvl="3">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4pPr>
            <a:lvl5pPr lvl="4">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5pPr>
            <a:lvl6pPr lvl="5">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6pPr>
            <a:lvl7pPr lvl="6">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7pPr>
            <a:lvl8pPr lvl="7">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8pPr>
            <a:lvl9pPr lvl="8">
              <a:lnSpc>
                <a:spcPct val="80000"/>
              </a:lnSpc>
              <a:spcBef>
                <a:spcPts val="0"/>
              </a:spcBef>
              <a:spcAft>
                <a:spcPts val="0"/>
              </a:spcAft>
              <a:buClr>
                <a:schemeClr val="accent2"/>
              </a:buClr>
              <a:buSzPts val="4800"/>
              <a:buFont typeface="Raleway Thin"/>
              <a:buNone/>
              <a:defRPr sz="4800">
                <a:solidFill>
                  <a:schemeClr val="accent2"/>
                </a:solidFill>
                <a:latin typeface="Raleway Thin"/>
                <a:ea typeface="Raleway Thin"/>
                <a:cs typeface="Raleway Thin"/>
                <a:sym typeface="Raleway Thin"/>
              </a:defRPr>
            </a:lvl9pPr>
          </a:lstStyle>
          <a:p>
            <a:endParaRPr dirty="0"/>
          </a:p>
        </p:txBody>
      </p:sp>
      <p:sp>
        <p:nvSpPr>
          <p:cNvPr id="7" name="Google Shape;7;p1"/>
          <p:cNvSpPr txBox="1">
            <a:spLocks noGrp="1"/>
          </p:cNvSpPr>
          <p:nvPr>
            <p:ph type="body" idx="1"/>
          </p:nvPr>
        </p:nvSpPr>
        <p:spPr>
          <a:xfrm>
            <a:off x="457200" y="1995750"/>
            <a:ext cx="5640900" cy="2679000"/>
          </a:xfrm>
          <a:prstGeom prst="rect">
            <a:avLst/>
          </a:prstGeom>
          <a:noFill/>
          <a:ln>
            <a:noFill/>
          </a:ln>
        </p:spPr>
        <p:txBody>
          <a:bodyPr spcFirstLastPara="1" wrap="square" lIns="0" tIns="0" rIns="0" bIns="0" anchor="t" anchorCtr="0">
            <a:noAutofit/>
          </a:bodyPr>
          <a:lstStyle>
            <a:lvl1pPr marL="457200" lvl="0"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1pPr>
            <a:lvl2pPr marL="914400" lvl="1"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2pPr>
            <a:lvl3pPr marL="1371600" lvl="2" indent="-342900">
              <a:lnSpc>
                <a:spcPct val="110000"/>
              </a:lnSpc>
              <a:spcBef>
                <a:spcPts val="600"/>
              </a:spcBef>
              <a:spcAft>
                <a:spcPts val="0"/>
              </a:spcAft>
              <a:buClr>
                <a:schemeClr val="accent1"/>
              </a:buClr>
              <a:buSzPts val="1800"/>
              <a:buFont typeface="Barlow Light"/>
              <a:buChar char="▹"/>
              <a:defRPr sz="2000">
                <a:solidFill>
                  <a:schemeClr val="dk1"/>
                </a:solidFill>
                <a:latin typeface="Barlow Light"/>
                <a:ea typeface="Barlow Light"/>
                <a:cs typeface="Barlow Light"/>
                <a:sym typeface="Barlow Light"/>
              </a:defRPr>
            </a:lvl3pPr>
            <a:lvl4pPr marL="1828800" lvl="3"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4pPr>
            <a:lvl5pPr marL="2286000" lvl="4"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5pPr>
            <a:lvl6pPr marL="2743200" lvl="5"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6pPr>
            <a:lvl7pPr marL="3200400" lvl="6"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7pPr>
            <a:lvl8pPr marL="3657600" lvl="7"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8pPr>
            <a:lvl9pPr marL="4114800" lvl="8" indent="-355600">
              <a:lnSpc>
                <a:spcPct val="110000"/>
              </a:lnSpc>
              <a:spcBef>
                <a:spcPts val="600"/>
              </a:spcBef>
              <a:spcAft>
                <a:spcPts val="0"/>
              </a:spcAft>
              <a:buClr>
                <a:schemeClr val="dk1"/>
              </a:buClr>
              <a:buSzPts val="2000"/>
              <a:buFont typeface="Barlow Light"/>
              <a:buChar char="▹"/>
              <a:defRPr sz="2000">
                <a:solidFill>
                  <a:schemeClr val="dk1"/>
                </a:solidFill>
                <a:latin typeface="Barlow Light"/>
                <a:ea typeface="Barlow Light"/>
                <a:cs typeface="Barlow Light"/>
                <a:sym typeface="Barlow Light"/>
              </a:defRPr>
            </a:lvl9pPr>
          </a:lstStyle>
          <a:p>
            <a:endParaRPr dirty="0"/>
          </a:p>
        </p:txBody>
      </p:sp>
      <p:sp>
        <p:nvSpPr>
          <p:cNvPr id="8" name="Google Shape;8;p1"/>
          <p:cNvSpPr txBox="1">
            <a:spLocks noGrp="1"/>
          </p:cNvSpPr>
          <p:nvPr>
            <p:ph type="sldNum" idx="12"/>
          </p:nvPr>
        </p:nvSpPr>
        <p:spPr>
          <a:xfrm>
            <a:off x="8649025" y="4636750"/>
            <a:ext cx="456900" cy="468600"/>
          </a:xfrm>
          <a:prstGeom prst="rect">
            <a:avLst/>
          </a:prstGeom>
          <a:noFill/>
          <a:ln>
            <a:noFill/>
          </a:ln>
        </p:spPr>
        <p:txBody>
          <a:bodyPr spcFirstLastPara="1" wrap="square" lIns="0" tIns="0" rIns="0" bIns="0" anchor="b" anchorCtr="0">
            <a:noAutofit/>
          </a:bodyPr>
          <a:lstStyle>
            <a:lvl1pPr lvl="0" algn="r">
              <a:buNone/>
              <a:defRPr sz="1200">
                <a:solidFill>
                  <a:schemeClr val="lt1"/>
                </a:solidFill>
                <a:latin typeface="Barlow Light"/>
                <a:ea typeface="Barlow Light"/>
                <a:cs typeface="Barlow Light"/>
                <a:sym typeface="Barlow Light"/>
              </a:defRPr>
            </a:lvl1pPr>
            <a:lvl2pPr lvl="1" algn="r">
              <a:buNone/>
              <a:defRPr sz="1200">
                <a:solidFill>
                  <a:schemeClr val="lt1"/>
                </a:solidFill>
                <a:latin typeface="Barlow Light"/>
                <a:ea typeface="Barlow Light"/>
                <a:cs typeface="Barlow Light"/>
                <a:sym typeface="Barlow Light"/>
              </a:defRPr>
            </a:lvl2pPr>
            <a:lvl3pPr lvl="2" algn="r">
              <a:buNone/>
              <a:defRPr sz="1200">
                <a:solidFill>
                  <a:schemeClr val="lt1"/>
                </a:solidFill>
                <a:latin typeface="Barlow Light"/>
                <a:ea typeface="Barlow Light"/>
                <a:cs typeface="Barlow Light"/>
                <a:sym typeface="Barlow Light"/>
              </a:defRPr>
            </a:lvl3pPr>
            <a:lvl4pPr lvl="3" algn="r">
              <a:buNone/>
              <a:defRPr sz="1200">
                <a:solidFill>
                  <a:schemeClr val="lt1"/>
                </a:solidFill>
                <a:latin typeface="Barlow Light"/>
                <a:ea typeface="Barlow Light"/>
                <a:cs typeface="Barlow Light"/>
                <a:sym typeface="Barlow Light"/>
              </a:defRPr>
            </a:lvl4pPr>
            <a:lvl5pPr lvl="4" algn="r">
              <a:buNone/>
              <a:defRPr sz="1200">
                <a:solidFill>
                  <a:schemeClr val="lt1"/>
                </a:solidFill>
                <a:latin typeface="Barlow Light"/>
                <a:ea typeface="Barlow Light"/>
                <a:cs typeface="Barlow Light"/>
                <a:sym typeface="Barlow Light"/>
              </a:defRPr>
            </a:lvl5pPr>
            <a:lvl6pPr lvl="5" algn="r">
              <a:buNone/>
              <a:defRPr sz="1200">
                <a:solidFill>
                  <a:schemeClr val="lt1"/>
                </a:solidFill>
                <a:latin typeface="Barlow Light"/>
                <a:ea typeface="Barlow Light"/>
                <a:cs typeface="Barlow Light"/>
                <a:sym typeface="Barlow Light"/>
              </a:defRPr>
            </a:lvl6pPr>
            <a:lvl7pPr lvl="6" algn="r">
              <a:buNone/>
              <a:defRPr sz="1200">
                <a:solidFill>
                  <a:schemeClr val="lt1"/>
                </a:solidFill>
                <a:latin typeface="Barlow Light"/>
                <a:ea typeface="Barlow Light"/>
                <a:cs typeface="Barlow Light"/>
                <a:sym typeface="Barlow Light"/>
              </a:defRPr>
            </a:lvl7pPr>
            <a:lvl8pPr lvl="7" algn="r">
              <a:buNone/>
              <a:defRPr sz="1200">
                <a:solidFill>
                  <a:schemeClr val="lt1"/>
                </a:solidFill>
                <a:latin typeface="Barlow Light"/>
                <a:ea typeface="Barlow Light"/>
                <a:cs typeface="Barlow Light"/>
                <a:sym typeface="Barlow Light"/>
              </a:defRPr>
            </a:lvl8pPr>
            <a:lvl9pPr lvl="8" algn="r">
              <a:buNone/>
              <a:defRPr sz="1200">
                <a:solidFill>
                  <a:schemeClr val="lt1"/>
                </a:solidFill>
                <a:latin typeface="Barlow Light"/>
                <a:ea typeface="Barlow Light"/>
                <a:cs typeface="Barlow Light"/>
                <a:sym typeface="Barlow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1" i="0" u="none" strike="noStrike" cap="none">
          <a:solidFill>
            <a:srgbClr val="073042"/>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docs.flutter.dev/get-started/instal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8" Type="http://schemas.openxmlformats.org/officeDocument/2006/relationships/notesSlide" Target="../notesSlides/notesSlide7.xml"/><Relationship Id="rId3" Type="http://schemas.microsoft.com/office/2007/relationships/media" Target="../media/media2.mp4"/><Relationship Id="rId7"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video" Target="../media/media3.mp4"/><Relationship Id="rId11" Type="http://schemas.openxmlformats.org/officeDocument/2006/relationships/image" Target="../media/image17.png"/><Relationship Id="rId5" Type="http://schemas.microsoft.com/office/2007/relationships/media" Target="../media/media3.mp4"/><Relationship Id="rId10" Type="http://schemas.openxmlformats.org/officeDocument/2006/relationships/image" Target="../media/image16.png"/><Relationship Id="rId4" Type="http://schemas.openxmlformats.org/officeDocument/2006/relationships/video" Target="../media/media2.mp4"/><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7.wmf"/><Relationship Id="rId5" Type="http://schemas.openxmlformats.org/officeDocument/2006/relationships/oleObject" Target="../embeddings/oleObject2.bin"/><Relationship Id="rId4" Type="http://schemas.openxmlformats.org/officeDocument/2006/relationships/image" Target="../media/image26.w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8.wmf"/></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rodavid20/Flutter2023" TargetMode="External"/><Relationship Id="rId2" Type="http://schemas.openxmlformats.org/officeDocument/2006/relationships/hyperlink" Target="https://flutter.dev/learn"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digitalinformationworld.com/2020/03/smartphone-addiction-statistics.html" TargetMode="Externa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root-nation.com/en/news-en/en-android-ios-market-shar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railsware.com/blog/native-vs-hybrid-vs-cross-platform/amp/" TargetMode="External"/><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www.itrobes.com/mobile-app-development-lifecycle"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docs.flutter.dev/tools/vs-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docs.flutter.dev/get-started/instal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1030" name="Picture 6" descr="Flutter - Build apps for any screen">
            <a:extLst>
              <a:ext uri="{FF2B5EF4-FFF2-40B4-BE49-F238E27FC236}">
                <a16:creationId xmlns:a16="http://schemas.microsoft.com/office/drawing/2014/main" id="{B0ACF0E3-42D2-A485-F632-B041BE242C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523" r="20969"/>
          <a:stretch/>
        </p:blipFill>
        <p:spPr bwMode="auto">
          <a:xfrm>
            <a:off x="5422017" y="132456"/>
            <a:ext cx="3352800" cy="2597406"/>
          </a:xfrm>
          <a:prstGeom prst="rect">
            <a:avLst/>
          </a:prstGeom>
          <a:noFill/>
          <a:extLst>
            <a:ext uri="{909E8E84-426E-40DD-AFC4-6F175D3DCCD1}">
              <a14:hiddenFill xmlns:a14="http://schemas.microsoft.com/office/drawing/2010/main">
                <a:solidFill>
                  <a:srgbClr val="FFFFFF"/>
                </a:solidFill>
              </a14:hiddenFill>
            </a:ext>
          </a:extLst>
        </p:spPr>
      </p:pic>
      <p:sp>
        <p:nvSpPr>
          <p:cNvPr id="338" name="Google Shape;338;p12"/>
          <p:cNvSpPr txBox="1">
            <a:spLocks noGrp="1"/>
          </p:cNvSpPr>
          <p:nvPr>
            <p:ph type="ctrTitle"/>
          </p:nvPr>
        </p:nvSpPr>
        <p:spPr>
          <a:xfrm>
            <a:off x="1076325" y="731520"/>
            <a:ext cx="4962600" cy="254838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b="1" dirty="0"/>
              <a:t>Mobile Application Development</a:t>
            </a:r>
            <a:endParaRPr b="1" dirty="0"/>
          </a:p>
        </p:txBody>
      </p:sp>
      <p:sp>
        <p:nvSpPr>
          <p:cNvPr id="5" name="Google Shape;380;p14">
            <a:extLst>
              <a:ext uri="{FF2B5EF4-FFF2-40B4-BE49-F238E27FC236}">
                <a16:creationId xmlns:a16="http://schemas.microsoft.com/office/drawing/2014/main" id="{7561C6DC-3512-C356-2686-031E66C30E95}"/>
              </a:ext>
            </a:extLst>
          </p:cNvPr>
          <p:cNvSpPr txBox="1">
            <a:spLocks/>
          </p:cNvSpPr>
          <p:nvPr/>
        </p:nvSpPr>
        <p:spPr>
          <a:xfrm>
            <a:off x="1076325" y="3290568"/>
            <a:ext cx="6441832" cy="19200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2000" b="0" i="0" u="none" strike="noStrike" cap="none">
                <a:solidFill>
                  <a:schemeClr val="dk1"/>
                </a:solidFill>
                <a:latin typeface="Barlow Light"/>
                <a:ea typeface="Barlow Light"/>
                <a:cs typeface="Barlow Light"/>
                <a:sym typeface="Barlow Light"/>
              </a:defRPr>
            </a:lvl3pPr>
            <a:lvl4pPr marL="1828800" marR="0" lvl="3"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4pPr>
            <a:lvl5pPr marL="2286000" marR="0" lvl="4"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5pPr>
            <a:lvl6pPr marL="2743200" marR="0" lvl="5"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6pPr>
            <a:lvl7pPr marL="3200400" marR="0" lvl="6"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7pPr>
            <a:lvl8pPr marL="3657600" marR="0" lvl="7"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8pPr>
            <a:lvl9pPr marL="4114800" marR="0" lvl="8" indent="-355600" algn="l" rtl="0">
              <a:lnSpc>
                <a:spcPct val="110000"/>
              </a:lnSpc>
              <a:spcBef>
                <a:spcPts val="600"/>
              </a:spcBef>
              <a:spcAft>
                <a:spcPts val="0"/>
              </a:spcAft>
              <a:buClr>
                <a:schemeClr val="dk1"/>
              </a:buClr>
              <a:buSzPts val="2000"/>
              <a:buFont typeface="Barlow Light"/>
              <a:buChar char="▹"/>
              <a:defRPr sz="2000" b="0" i="0" u="none" strike="noStrike" cap="none">
                <a:solidFill>
                  <a:schemeClr val="dk1"/>
                </a:solidFill>
                <a:latin typeface="Barlow Light"/>
                <a:ea typeface="Barlow Light"/>
                <a:cs typeface="Barlow Light"/>
                <a:sym typeface="Barlow Light"/>
              </a:defRPr>
            </a:lvl9pPr>
          </a:lstStyle>
          <a:p>
            <a:pPr marL="0" indent="0">
              <a:lnSpc>
                <a:spcPct val="100000"/>
              </a:lnSpc>
              <a:spcBef>
                <a:spcPts val="0"/>
              </a:spcBef>
              <a:buFont typeface="Barlow Light"/>
              <a:buNone/>
            </a:pPr>
            <a:r>
              <a:rPr lang="en-US" sz="3100" dirty="0">
                <a:solidFill>
                  <a:srgbClr val="3A5040"/>
                </a:solidFill>
                <a:latin typeface="Barlow"/>
                <a:ea typeface="Barlow"/>
                <a:cs typeface="Barlow"/>
                <a:sym typeface="Barlow"/>
              </a:rPr>
              <a:t>Roshan David Jathanna</a:t>
            </a:r>
          </a:p>
          <a:p>
            <a:pPr marL="0" indent="0">
              <a:lnSpc>
                <a:spcPct val="100000"/>
              </a:lnSpc>
              <a:spcBef>
                <a:spcPts val="0"/>
              </a:spcBef>
              <a:buFont typeface="Barlow Light"/>
              <a:buNone/>
            </a:pPr>
            <a:r>
              <a:rPr lang="en-US" sz="2400" dirty="0">
                <a:solidFill>
                  <a:srgbClr val="504B3A"/>
                </a:solidFill>
                <a:latin typeface="Barlow"/>
                <a:sym typeface="Barlow"/>
              </a:rPr>
              <a:t>roshan.jathanna@manipal.edu</a:t>
            </a:r>
            <a:endParaRPr lang="en-US" sz="2400" dirty="0">
              <a:solidFill>
                <a:srgbClr val="504B3A"/>
              </a:solidFill>
            </a:endParaRPr>
          </a:p>
        </p:txBody>
      </p:sp>
      <p:pic>
        <p:nvPicPr>
          <p:cNvPr id="1026" name="Picture 2" descr="Learn Flutter">
            <a:extLst>
              <a:ext uri="{FF2B5EF4-FFF2-40B4-BE49-F238E27FC236}">
                <a16:creationId xmlns:a16="http://schemas.microsoft.com/office/drawing/2014/main" id="{07A6645F-7CBF-B466-F872-A5264AEDED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1936" y="1852932"/>
            <a:ext cx="4166991" cy="3467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091FFC-4D3C-96D0-CAB2-A8A1C1FA14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dirty="0"/>
          </a:p>
        </p:txBody>
      </p:sp>
      <p:sp>
        <p:nvSpPr>
          <p:cNvPr id="3" name="Title 2">
            <a:extLst>
              <a:ext uri="{FF2B5EF4-FFF2-40B4-BE49-F238E27FC236}">
                <a16:creationId xmlns:a16="http://schemas.microsoft.com/office/drawing/2014/main" id="{D5DBDFD8-AB83-1808-6EB6-9CA000369B50}"/>
              </a:ext>
            </a:extLst>
          </p:cNvPr>
          <p:cNvSpPr>
            <a:spLocks noGrp="1"/>
          </p:cNvSpPr>
          <p:nvPr>
            <p:ph type="title"/>
          </p:nvPr>
        </p:nvSpPr>
        <p:spPr/>
        <p:txBody>
          <a:bodyPr/>
          <a:lstStyle/>
          <a:p>
            <a:r>
              <a:rPr lang="en-IN" dirty="0"/>
              <a:t>Installation</a:t>
            </a:r>
          </a:p>
        </p:txBody>
      </p:sp>
      <p:sp>
        <p:nvSpPr>
          <p:cNvPr id="8" name="Text Placeholder 2">
            <a:extLst>
              <a:ext uri="{FF2B5EF4-FFF2-40B4-BE49-F238E27FC236}">
                <a16:creationId xmlns:a16="http://schemas.microsoft.com/office/drawing/2014/main" id="{45994166-2FEB-DB8D-C743-D01F197FF9ED}"/>
              </a:ext>
            </a:extLst>
          </p:cNvPr>
          <p:cNvSpPr>
            <a:spLocks noGrp="1"/>
          </p:cNvSpPr>
          <p:nvPr>
            <p:ph type="body" idx="1"/>
          </p:nvPr>
        </p:nvSpPr>
        <p:spPr>
          <a:xfrm>
            <a:off x="457200" y="3221825"/>
            <a:ext cx="8336280" cy="1092397"/>
          </a:xfrm>
        </p:spPr>
        <p:txBody>
          <a:bodyPr/>
          <a:lstStyle/>
          <a:p>
            <a:pPr marL="114300" indent="0" algn="ctr">
              <a:buClr>
                <a:srgbClr val="3A5040"/>
              </a:buClr>
              <a:buNone/>
            </a:pPr>
            <a:r>
              <a:rPr lang="en-US" sz="2000" b="0" i="0" dirty="0">
                <a:solidFill>
                  <a:srgbClr val="222222"/>
                </a:solidFill>
                <a:effectLst/>
                <a:latin typeface="Arial" panose="020B0604020202020204" pitchFamily="34" charset="0"/>
                <a:hlinkClick r:id="rId3"/>
              </a:rPr>
              <a:t>https://docs.flutter.dev/get-started/install</a:t>
            </a:r>
            <a:endParaRPr lang="en-US" sz="2000" dirty="0">
              <a:solidFill>
                <a:srgbClr val="3A5040"/>
              </a:solidFill>
            </a:endParaRPr>
          </a:p>
        </p:txBody>
      </p:sp>
      <p:pic>
        <p:nvPicPr>
          <p:cNvPr id="10" name="Picture 9">
            <a:hlinkClick r:id="rId3"/>
            <a:extLst>
              <a:ext uri="{FF2B5EF4-FFF2-40B4-BE49-F238E27FC236}">
                <a16:creationId xmlns:a16="http://schemas.microsoft.com/office/drawing/2014/main" id="{CB79ADA2-F03C-BD0D-4C1C-9F144C7C776C}"/>
              </a:ext>
            </a:extLst>
          </p:cNvPr>
          <p:cNvPicPr>
            <a:picLocks noChangeAspect="1"/>
          </p:cNvPicPr>
          <p:nvPr/>
        </p:nvPicPr>
        <p:blipFill>
          <a:blip r:embed="rId4"/>
          <a:stretch>
            <a:fillRect/>
          </a:stretch>
        </p:blipFill>
        <p:spPr>
          <a:xfrm>
            <a:off x="614362" y="1688300"/>
            <a:ext cx="7915275" cy="1533525"/>
          </a:xfrm>
          <a:prstGeom prst="rect">
            <a:avLst/>
          </a:prstGeom>
        </p:spPr>
      </p:pic>
    </p:spTree>
    <p:extLst>
      <p:ext uri="{BB962C8B-B14F-4D97-AF65-F5344CB8AC3E}">
        <p14:creationId xmlns:p14="http://schemas.microsoft.com/office/powerpoint/2010/main" val="3373346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0CCE6CF-DDF2-9107-24D3-C7D1CAE69CB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dirty="0"/>
          </a:p>
        </p:txBody>
      </p:sp>
      <p:sp>
        <p:nvSpPr>
          <p:cNvPr id="3" name="Title 2">
            <a:extLst>
              <a:ext uri="{FF2B5EF4-FFF2-40B4-BE49-F238E27FC236}">
                <a16:creationId xmlns:a16="http://schemas.microsoft.com/office/drawing/2014/main" id="{32482F2D-F39C-F5BB-E6AB-43B51A6C1104}"/>
              </a:ext>
            </a:extLst>
          </p:cNvPr>
          <p:cNvSpPr>
            <a:spLocks noGrp="1"/>
          </p:cNvSpPr>
          <p:nvPr>
            <p:ph type="title"/>
          </p:nvPr>
        </p:nvSpPr>
        <p:spPr/>
        <p:txBody>
          <a:bodyPr/>
          <a:lstStyle/>
          <a:p>
            <a:r>
              <a:rPr lang="en-IN" dirty="0"/>
              <a:t>Why Flutter</a:t>
            </a:r>
          </a:p>
        </p:txBody>
      </p:sp>
      <p:pic>
        <p:nvPicPr>
          <p:cNvPr id="8" name="31e54d4c95600ffb3a77">
            <a:hlinkClick r:id="" action="ppaction://media"/>
            <a:extLst>
              <a:ext uri="{FF2B5EF4-FFF2-40B4-BE49-F238E27FC236}">
                <a16:creationId xmlns:a16="http://schemas.microsoft.com/office/drawing/2014/main" id="{E996EE80-8CDC-4725-2510-12C3CF403259}"/>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3220960" y="1852674"/>
            <a:ext cx="4173751" cy="2762041"/>
          </a:xfrm>
          <a:prstGeom prst="rect">
            <a:avLst/>
          </a:prstGeom>
        </p:spPr>
      </p:pic>
      <p:pic>
        <p:nvPicPr>
          <p:cNvPr id="11" name="029113ae2cbbcf9493fe">
            <a:hlinkClick r:id="" action="ppaction://media"/>
            <a:extLst>
              <a:ext uri="{FF2B5EF4-FFF2-40B4-BE49-F238E27FC236}">
                <a16:creationId xmlns:a16="http://schemas.microsoft.com/office/drawing/2014/main" id="{995DB966-2582-5471-6A2E-F475E5CD69E7}"/>
              </a:ext>
            </a:extLst>
          </p:cNvPr>
          <p:cNvPicPr>
            <a:picLocks noChangeAspect="1"/>
          </p:cNvPicPr>
          <p:nvPr>
            <a:videoFile r:link="rId4"/>
            <p:extLst>
              <p:ext uri="{DAA4B4D4-6D71-4841-9C94-3DE7FCFB9230}">
                <p14:media xmlns:p14="http://schemas.microsoft.com/office/powerpoint/2010/main" r:embed="rId3"/>
              </p:ext>
            </p:extLst>
          </p:nvPr>
        </p:nvPicPr>
        <p:blipFill>
          <a:blip r:embed="rId10"/>
          <a:stretch>
            <a:fillRect/>
          </a:stretch>
        </p:blipFill>
        <p:spPr>
          <a:xfrm>
            <a:off x="18862" y="2573100"/>
            <a:ext cx="3884160" cy="2570400"/>
          </a:xfrm>
          <a:prstGeom prst="rect">
            <a:avLst/>
          </a:prstGeom>
        </p:spPr>
      </p:pic>
      <p:pic>
        <p:nvPicPr>
          <p:cNvPr id="10" name="80b7a7ee6bbad2d2d7f8">
            <a:hlinkClick r:id="" action="ppaction://media"/>
            <a:extLst>
              <a:ext uri="{FF2B5EF4-FFF2-40B4-BE49-F238E27FC236}">
                <a16:creationId xmlns:a16="http://schemas.microsoft.com/office/drawing/2014/main" id="{8D427CD8-5FA2-8373-B3D3-CA8C75B2E645}"/>
              </a:ext>
            </a:extLst>
          </p:cNvPr>
          <p:cNvPicPr>
            <a:picLocks noChangeAspect="1"/>
          </p:cNvPicPr>
          <p:nvPr>
            <a:videoFile r:link="rId6"/>
            <p:extLst>
              <p:ext uri="{DAA4B4D4-6D71-4841-9C94-3DE7FCFB9230}">
                <p14:media xmlns:p14="http://schemas.microsoft.com/office/powerpoint/2010/main" r:embed="rId5"/>
              </p:ext>
            </p:extLst>
          </p:nvPr>
        </p:nvPicPr>
        <p:blipFill>
          <a:blip r:embed="rId11"/>
          <a:stretch>
            <a:fillRect/>
          </a:stretch>
        </p:blipFill>
        <p:spPr>
          <a:xfrm>
            <a:off x="5607736" y="178097"/>
            <a:ext cx="3517402" cy="2273220"/>
          </a:xfrm>
          <a:prstGeom prst="rect">
            <a:avLst/>
          </a:prstGeom>
        </p:spPr>
      </p:pic>
      <p:sp>
        <p:nvSpPr>
          <p:cNvPr id="12" name="Title 2">
            <a:extLst>
              <a:ext uri="{FF2B5EF4-FFF2-40B4-BE49-F238E27FC236}">
                <a16:creationId xmlns:a16="http://schemas.microsoft.com/office/drawing/2014/main" id="{EA60EE19-F7D4-8A9F-7B70-8236D1FF0580}"/>
              </a:ext>
            </a:extLst>
          </p:cNvPr>
          <p:cNvSpPr txBox="1">
            <a:spLocks/>
          </p:cNvSpPr>
          <p:nvPr/>
        </p:nvSpPr>
        <p:spPr>
          <a:xfrm>
            <a:off x="3741266" y="1644582"/>
            <a:ext cx="2394477" cy="41618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1" i="0" u="none" strike="noStrike" cap="none">
                <a:solidFill>
                  <a:schemeClr val="tx1"/>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r>
              <a:rPr lang="en-IN" sz="3600" dirty="0">
                <a:solidFill>
                  <a:schemeClr val="accent4">
                    <a:lumMod val="50000"/>
                  </a:schemeClr>
                </a:solidFill>
              </a:rPr>
              <a:t>Productive</a:t>
            </a:r>
          </a:p>
        </p:txBody>
      </p:sp>
      <p:sp>
        <p:nvSpPr>
          <p:cNvPr id="13" name="Title 2">
            <a:extLst>
              <a:ext uri="{FF2B5EF4-FFF2-40B4-BE49-F238E27FC236}">
                <a16:creationId xmlns:a16="http://schemas.microsoft.com/office/drawing/2014/main" id="{C28FBEC9-2F5C-B449-F687-E97A50F5E242}"/>
              </a:ext>
            </a:extLst>
          </p:cNvPr>
          <p:cNvSpPr txBox="1">
            <a:spLocks/>
          </p:cNvSpPr>
          <p:nvPr/>
        </p:nvSpPr>
        <p:spPr>
          <a:xfrm>
            <a:off x="6269137" y="189415"/>
            <a:ext cx="1778041" cy="41618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1" i="0" u="none" strike="noStrike" cap="none">
                <a:solidFill>
                  <a:schemeClr val="tx1"/>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pPr algn="ctr"/>
            <a:r>
              <a:rPr lang="en-IN" sz="3600" dirty="0">
                <a:solidFill>
                  <a:schemeClr val="accent4">
                    <a:lumMod val="50000"/>
                  </a:schemeClr>
                </a:solidFill>
              </a:rPr>
              <a:t>Flexible</a:t>
            </a:r>
          </a:p>
        </p:txBody>
      </p:sp>
      <p:sp>
        <p:nvSpPr>
          <p:cNvPr id="14" name="Title 2">
            <a:extLst>
              <a:ext uri="{FF2B5EF4-FFF2-40B4-BE49-F238E27FC236}">
                <a16:creationId xmlns:a16="http://schemas.microsoft.com/office/drawing/2014/main" id="{E3D9A3E7-CA8A-6C93-85A8-7AB531284649}"/>
              </a:ext>
            </a:extLst>
          </p:cNvPr>
          <p:cNvSpPr txBox="1">
            <a:spLocks/>
          </p:cNvSpPr>
          <p:nvPr/>
        </p:nvSpPr>
        <p:spPr>
          <a:xfrm>
            <a:off x="700923" y="2273478"/>
            <a:ext cx="2520038" cy="41618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accent2"/>
              </a:buClr>
              <a:buSzPts val="4800"/>
              <a:buFont typeface="Raleway Thin"/>
              <a:buNone/>
              <a:defRPr sz="4800" b="1" i="0" u="none" strike="noStrike" cap="none">
                <a:solidFill>
                  <a:schemeClr val="tx1"/>
                </a:solidFill>
                <a:latin typeface="Raleway Thin"/>
                <a:ea typeface="Raleway Thin"/>
                <a:cs typeface="Raleway Thin"/>
                <a:sym typeface="Raleway Thin"/>
              </a:defRPr>
            </a:lvl1pPr>
            <a:lvl2pPr marR="0" lvl="1"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2pPr>
            <a:lvl3pPr marR="0" lvl="2"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3pPr>
            <a:lvl4pPr marR="0" lvl="3"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4pPr>
            <a:lvl5pPr marR="0" lvl="4"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5pPr>
            <a:lvl6pPr marR="0" lvl="5"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6pPr>
            <a:lvl7pPr marR="0" lvl="6"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7pPr>
            <a:lvl8pPr marR="0" lvl="7"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8pPr>
            <a:lvl9pPr marR="0" lvl="8" algn="l" rtl="0">
              <a:lnSpc>
                <a:spcPct val="80000"/>
              </a:lnSpc>
              <a:spcBef>
                <a:spcPts val="0"/>
              </a:spcBef>
              <a:spcAft>
                <a:spcPts val="0"/>
              </a:spcAft>
              <a:buClr>
                <a:schemeClr val="accent2"/>
              </a:buClr>
              <a:buSzPts val="4800"/>
              <a:buFont typeface="Raleway Thin"/>
              <a:buNone/>
              <a:defRPr sz="4800" b="0" i="0" u="none" strike="noStrike" cap="none">
                <a:solidFill>
                  <a:schemeClr val="accent2"/>
                </a:solidFill>
                <a:latin typeface="Raleway Thin"/>
                <a:ea typeface="Raleway Thin"/>
                <a:cs typeface="Raleway Thin"/>
                <a:sym typeface="Raleway Thin"/>
              </a:defRPr>
            </a:lvl9pPr>
          </a:lstStyle>
          <a:p>
            <a:pPr algn="ctr"/>
            <a:r>
              <a:rPr lang="en-IN" sz="3600" dirty="0">
                <a:solidFill>
                  <a:schemeClr val="accent4">
                    <a:lumMod val="50000"/>
                  </a:schemeClr>
                </a:solidFill>
              </a:rPr>
              <a:t>Fast</a:t>
            </a:r>
          </a:p>
        </p:txBody>
      </p:sp>
    </p:spTree>
    <p:extLst>
      <p:ext uri="{BB962C8B-B14F-4D97-AF65-F5344CB8AC3E}">
        <p14:creationId xmlns:p14="http://schemas.microsoft.com/office/powerpoint/2010/main" val="4097937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mediacall" presetSubtype="0" fill="hold" nodeType="withEffect">
                                  <p:stCondLst>
                                    <p:cond delay="0"/>
                                  </p:stCondLst>
                                  <p:childTnLst>
                                    <p:cmd type="call" cmd="playFrom(0.0)">
                                      <p:cBhvr>
                                        <p:cTn id="8" dur="3500" fill="hold"/>
                                        <p:tgtEl>
                                          <p:spTgt spid="11"/>
                                        </p:tgtEl>
                                      </p:cBhvr>
                                    </p:cmd>
                                  </p:childTnLst>
                                </p:cTn>
                              </p:par>
                            </p:childTnLst>
                          </p:cTn>
                        </p:par>
                      </p:childTnLst>
                    </p:cTn>
                  </p:par>
                  <p:par>
                    <p:cTn id="9" fill="hold">
                      <p:stCondLst>
                        <p:cond delay="indefinite"/>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983" fill="hold"/>
                                        <p:tgtEl>
                                          <p:spTgt spid="8"/>
                                        </p:tgtEl>
                                      </p:cBhvr>
                                    </p:cmd>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016" fill="hold"/>
                                        <p:tgtEl>
                                          <p:spTgt spid="10"/>
                                        </p:tgtEl>
                                      </p:cBhvr>
                                    </p:cmd>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8"/>
                </p:tgtEl>
              </p:cMediaNode>
            </p:video>
            <p:video>
              <p:cMediaNode vol="80000">
                <p:cTn id="22" fill="hold" display="0">
                  <p:stCondLst>
                    <p:cond delay="indefinite"/>
                  </p:stCondLst>
                </p:cTn>
                <p:tgtEl>
                  <p:spTgt spid="10"/>
                </p:tgtEl>
              </p:cMediaNode>
            </p:video>
            <p:video>
              <p:cMediaNode vol="80000">
                <p:cTn id="23" fill="hold" display="0">
                  <p:stCondLst>
                    <p:cond delay="indefinite"/>
                  </p:stCondLst>
                </p:cTn>
                <p:tgtEl>
                  <p:spTgt spid="11"/>
                </p:tgtEl>
              </p:cMediaNode>
            </p:video>
          </p:childTnLst>
        </p:cTn>
      </p:par>
    </p:tnLst>
    <p:bldLst>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813E75-5B1A-FD5C-F7A2-645532B9E9D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dirty="0"/>
          </a:p>
        </p:txBody>
      </p:sp>
      <p:sp>
        <p:nvSpPr>
          <p:cNvPr id="3" name="Title 2">
            <a:extLst>
              <a:ext uri="{FF2B5EF4-FFF2-40B4-BE49-F238E27FC236}">
                <a16:creationId xmlns:a16="http://schemas.microsoft.com/office/drawing/2014/main" id="{D13803DE-F04A-3B9E-9730-9C16DBF2541F}"/>
              </a:ext>
            </a:extLst>
          </p:cNvPr>
          <p:cNvSpPr>
            <a:spLocks noGrp="1"/>
          </p:cNvSpPr>
          <p:nvPr>
            <p:ph type="title"/>
          </p:nvPr>
        </p:nvSpPr>
        <p:spPr/>
        <p:txBody>
          <a:bodyPr/>
          <a:lstStyle/>
          <a:p>
            <a:r>
              <a:rPr lang="en-IN" dirty="0"/>
              <a:t>How does it work</a:t>
            </a:r>
          </a:p>
        </p:txBody>
      </p:sp>
      <p:pic>
        <p:nvPicPr>
          <p:cNvPr id="9" name="Picture 8">
            <a:extLst>
              <a:ext uri="{FF2B5EF4-FFF2-40B4-BE49-F238E27FC236}">
                <a16:creationId xmlns:a16="http://schemas.microsoft.com/office/drawing/2014/main" id="{4193395D-D37F-EBCF-9F2C-AF5C7D815AF9}"/>
              </a:ext>
            </a:extLst>
          </p:cNvPr>
          <p:cNvPicPr>
            <a:picLocks noChangeAspect="1"/>
          </p:cNvPicPr>
          <p:nvPr/>
        </p:nvPicPr>
        <p:blipFill>
          <a:blip r:embed="rId3"/>
          <a:stretch>
            <a:fillRect/>
          </a:stretch>
        </p:blipFill>
        <p:spPr>
          <a:xfrm>
            <a:off x="171887" y="1688300"/>
            <a:ext cx="4034351" cy="2086452"/>
          </a:xfrm>
          <a:prstGeom prst="rect">
            <a:avLst/>
          </a:prstGeom>
        </p:spPr>
      </p:pic>
      <p:pic>
        <p:nvPicPr>
          <p:cNvPr id="2050" name="Picture 2" descr="Your custom development solution with React JS| Ubidreams">
            <a:extLst>
              <a:ext uri="{FF2B5EF4-FFF2-40B4-BE49-F238E27FC236}">
                <a16:creationId xmlns:a16="http://schemas.microsoft.com/office/drawing/2014/main" id="{3DEE4BAA-B40D-84DA-7EDE-CEE1DEA34B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6270" y="3783116"/>
            <a:ext cx="1265583" cy="8316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lutter – Medium">
            <a:extLst>
              <a:ext uri="{FF2B5EF4-FFF2-40B4-BE49-F238E27FC236}">
                <a16:creationId xmlns:a16="http://schemas.microsoft.com/office/drawing/2014/main" id="{95047540-512F-FB8C-5B5D-1F96EFA79F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57886" y="3774752"/>
            <a:ext cx="829844" cy="829844"/>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ACE25238-9DF1-32A9-E032-D7DC0AB0D179}"/>
              </a:ext>
            </a:extLst>
          </p:cNvPr>
          <p:cNvCxnSpPr>
            <a:cxnSpLocks/>
          </p:cNvCxnSpPr>
          <p:nvPr/>
        </p:nvCxnSpPr>
        <p:spPr>
          <a:xfrm>
            <a:off x="4739640" y="1444460"/>
            <a:ext cx="0" cy="3455200"/>
          </a:xfrm>
          <a:prstGeom prst="line">
            <a:avLst/>
          </a:prstGeom>
          <a:ln>
            <a:solidFill>
              <a:srgbClr val="002060"/>
            </a:solidFill>
          </a:ln>
        </p:spPr>
        <p:style>
          <a:lnRef idx="1">
            <a:schemeClr val="dk1"/>
          </a:lnRef>
          <a:fillRef idx="0">
            <a:schemeClr val="dk1"/>
          </a:fillRef>
          <a:effectRef idx="0">
            <a:schemeClr val="dk1"/>
          </a:effectRef>
          <a:fontRef idx="minor">
            <a:schemeClr val="tx1"/>
          </a:fontRef>
        </p:style>
      </p:cxnSp>
      <p:pic>
        <p:nvPicPr>
          <p:cNvPr id="14" name="Picture 13">
            <a:extLst>
              <a:ext uri="{FF2B5EF4-FFF2-40B4-BE49-F238E27FC236}">
                <a16:creationId xmlns:a16="http://schemas.microsoft.com/office/drawing/2014/main" id="{EEC9616D-6275-36A8-7331-9472D4EDBC2B}"/>
              </a:ext>
            </a:extLst>
          </p:cNvPr>
          <p:cNvPicPr>
            <a:picLocks noChangeAspect="1"/>
          </p:cNvPicPr>
          <p:nvPr/>
        </p:nvPicPr>
        <p:blipFill>
          <a:blip r:embed="rId6"/>
          <a:stretch>
            <a:fillRect/>
          </a:stretch>
        </p:blipFill>
        <p:spPr>
          <a:xfrm>
            <a:off x="5371298" y="1686752"/>
            <a:ext cx="3600815" cy="2088000"/>
          </a:xfrm>
          <a:prstGeom prst="rect">
            <a:avLst/>
          </a:prstGeom>
        </p:spPr>
      </p:pic>
    </p:spTree>
    <p:extLst>
      <p:ext uri="{BB962C8B-B14F-4D97-AF65-F5344CB8AC3E}">
        <p14:creationId xmlns:p14="http://schemas.microsoft.com/office/powerpoint/2010/main" val="3440285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BB4505-D90F-1301-039F-4B2A533E57E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dirty="0"/>
          </a:p>
        </p:txBody>
      </p:sp>
      <p:sp>
        <p:nvSpPr>
          <p:cNvPr id="3" name="Title 2">
            <a:extLst>
              <a:ext uri="{FF2B5EF4-FFF2-40B4-BE49-F238E27FC236}">
                <a16:creationId xmlns:a16="http://schemas.microsoft.com/office/drawing/2014/main" id="{99B33B40-7D45-6FBE-BE62-FD7936F7A7F6}"/>
              </a:ext>
            </a:extLst>
          </p:cNvPr>
          <p:cNvSpPr>
            <a:spLocks noGrp="1"/>
          </p:cNvSpPr>
          <p:nvPr>
            <p:ph type="title"/>
          </p:nvPr>
        </p:nvSpPr>
        <p:spPr/>
        <p:txBody>
          <a:bodyPr/>
          <a:lstStyle/>
          <a:p>
            <a:r>
              <a:rPr lang="en-IN" dirty="0"/>
              <a:t>Why Dart</a:t>
            </a:r>
          </a:p>
        </p:txBody>
      </p:sp>
      <p:sp>
        <p:nvSpPr>
          <p:cNvPr id="6" name="Text Placeholder 2">
            <a:extLst>
              <a:ext uri="{FF2B5EF4-FFF2-40B4-BE49-F238E27FC236}">
                <a16:creationId xmlns:a16="http://schemas.microsoft.com/office/drawing/2014/main" id="{3288038C-DD3D-12FF-791D-8412C4175090}"/>
              </a:ext>
            </a:extLst>
          </p:cNvPr>
          <p:cNvSpPr>
            <a:spLocks noGrp="1"/>
          </p:cNvSpPr>
          <p:nvPr>
            <p:ph type="body" idx="1"/>
          </p:nvPr>
        </p:nvSpPr>
        <p:spPr>
          <a:xfrm>
            <a:off x="457200" y="1341120"/>
            <a:ext cx="8336280" cy="3333630"/>
          </a:xfrm>
        </p:spPr>
        <p:txBody>
          <a:bodyPr/>
          <a:lstStyle/>
          <a:p>
            <a:pPr>
              <a:buClr>
                <a:srgbClr val="3A5040"/>
              </a:buClr>
            </a:pPr>
            <a:r>
              <a:rPr lang="en-US" sz="2000" dirty="0">
                <a:solidFill>
                  <a:srgbClr val="222222"/>
                </a:solidFill>
                <a:latin typeface="Barlow" panose="00000500000000000000" pitchFamily="2" charset="0"/>
              </a:rPr>
              <a:t>Object-Oriented Programming (OOP) Style</a:t>
            </a:r>
          </a:p>
          <a:p>
            <a:pPr>
              <a:buClr>
                <a:srgbClr val="3A5040"/>
              </a:buClr>
            </a:pPr>
            <a:r>
              <a:rPr lang="en-US" sz="2000" dirty="0">
                <a:solidFill>
                  <a:srgbClr val="222222"/>
                </a:solidFill>
                <a:latin typeface="Barlow" panose="00000500000000000000" pitchFamily="2" charset="0"/>
              </a:rPr>
              <a:t>Performance</a:t>
            </a:r>
          </a:p>
          <a:p>
            <a:pPr>
              <a:buClr>
                <a:srgbClr val="3A5040"/>
              </a:buClr>
            </a:pPr>
            <a:r>
              <a:rPr lang="en-US" sz="2000" dirty="0">
                <a:solidFill>
                  <a:srgbClr val="222222"/>
                </a:solidFill>
                <a:latin typeface="Barlow" panose="00000500000000000000" pitchFamily="2" charset="0"/>
              </a:rPr>
              <a:t>Productivity</a:t>
            </a:r>
          </a:p>
          <a:p>
            <a:pPr>
              <a:buClr>
                <a:srgbClr val="3A5040"/>
              </a:buClr>
            </a:pPr>
            <a:r>
              <a:rPr lang="en-US" sz="2000" dirty="0">
                <a:solidFill>
                  <a:srgbClr val="222222"/>
                </a:solidFill>
                <a:latin typeface="Barlow" panose="00000500000000000000" pitchFamily="2" charset="0"/>
              </a:rPr>
              <a:t>Both Flutter and Dart are developed by Google</a:t>
            </a:r>
            <a:endParaRPr lang="en-IN" sz="2000" dirty="0">
              <a:solidFill>
                <a:srgbClr val="222222"/>
              </a:solidFill>
              <a:latin typeface="Barlow" panose="00000500000000000000" pitchFamily="2" charset="0"/>
            </a:endParaRPr>
          </a:p>
          <a:p>
            <a:pPr>
              <a:buClr>
                <a:srgbClr val="F86734"/>
              </a:buClr>
            </a:pPr>
            <a:endParaRPr lang="en-IN" sz="2000" dirty="0"/>
          </a:p>
        </p:txBody>
      </p:sp>
      <p:pic>
        <p:nvPicPr>
          <p:cNvPr id="10" name="Picture 9">
            <a:extLst>
              <a:ext uri="{FF2B5EF4-FFF2-40B4-BE49-F238E27FC236}">
                <a16:creationId xmlns:a16="http://schemas.microsoft.com/office/drawing/2014/main" id="{B7D6676B-8828-EF68-DD06-20DE48DC4FEB}"/>
              </a:ext>
            </a:extLst>
          </p:cNvPr>
          <p:cNvPicPr>
            <a:picLocks noChangeAspect="1"/>
          </p:cNvPicPr>
          <p:nvPr/>
        </p:nvPicPr>
        <p:blipFill>
          <a:blip r:embed="rId3"/>
          <a:stretch>
            <a:fillRect/>
          </a:stretch>
        </p:blipFill>
        <p:spPr>
          <a:xfrm>
            <a:off x="898328" y="3408809"/>
            <a:ext cx="900000" cy="900000"/>
          </a:xfrm>
          <a:prstGeom prst="rect">
            <a:avLst/>
          </a:prstGeom>
        </p:spPr>
      </p:pic>
      <p:pic>
        <p:nvPicPr>
          <p:cNvPr id="14" name="Picture 13">
            <a:extLst>
              <a:ext uri="{FF2B5EF4-FFF2-40B4-BE49-F238E27FC236}">
                <a16:creationId xmlns:a16="http://schemas.microsoft.com/office/drawing/2014/main" id="{ABA4CB48-3207-D119-4675-D13F55BE5F9E}"/>
              </a:ext>
            </a:extLst>
          </p:cNvPr>
          <p:cNvPicPr>
            <a:picLocks noChangeAspect="1"/>
          </p:cNvPicPr>
          <p:nvPr/>
        </p:nvPicPr>
        <p:blipFill>
          <a:blip r:embed="rId4"/>
          <a:stretch>
            <a:fillRect/>
          </a:stretch>
        </p:blipFill>
        <p:spPr>
          <a:xfrm>
            <a:off x="3351918" y="3408809"/>
            <a:ext cx="900000" cy="900000"/>
          </a:xfrm>
          <a:prstGeom prst="rect">
            <a:avLst/>
          </a:prstGeom>
        </p:spPr>
      </p:pic>
      <p:pic>
        <p:nvPicPr>
          <p:cNvPr id="16" name="Picture 15">
            <a:extLst>
              <a:ext uri="{FF2B5EF4-FFF2-40B4-BE49-F238E27FC236}">
                <a16:creationId xmlns:a16="http://schemas.microsoft.com/office/drawing/2014/main" id="{EC3E2EBD-1E21-B206-F19D-D73655FDA377}"/>
              </a:ext>
            </a:extLst>
          </p:cNvPr>
          <p:cNvPicPr>
            <a:picLocks noChangeAspect="1"/>
          </p:cNvPicPr>
          <p:nvPr/>
        </p:nvPicPr>
        <p:blipFill>
          <a:blip r:embed="rId5"/>
          <a:stretch>
            <a:fillRect/>
          </a:stretch>
        </p:blipFill>
        <p:spPr>
          <a:xfrm>
            <a:off x="5412324" y="3475948"/>
            <a:ext cx="900000" cy="900000"/>
          </a:xfrm>
          <a:prstGeom prst="rect">
            <a:avLst/>
          </a:prstGeom>
        </p:spPr>
      </p:pic>
      <p:pic>
        <p:nvPicPr>
          <p:cNvPr id="20" name="Picture 19">
            <a:extLst>
              <a:ext uri="{FF2B5EF4-FFF2-40B4-BE49-F238E27FC236}">
                <a16:creationId xmlns:a16="http://schemas.microsoft.com/office/drawing/2014/main" id="{7F4DCC96-C947-2796-B88C-C4B4FC0B956C}"/>
              </a:ext>
            </a:extLst>
          </p:cNvPr>
          <p:cNvPicPr>
            <a:picLocks noChangeAspect="1"/>
          </p:cNvPicPr>
          <p:nvPr/>
        </p:nvPicPr>
        <p:blipFill>
          <a:blip r:embed="rId6"/>
          <a:stretch>
            <a:fillRect/>
          </a:stretch>
        </p:blipFill>
        <p:spPr>
          <a:xfrm>
            <a:off x="7520007" y="3475948"/>
            <a:ext cx="900000" cy="900000"/>
          </a:xfrm>
          <a:prstGeom prst="rect">
            <a:avLst/>
          </a:prstGeom>
        </p:spPr>
      </p:pic>
    </p:spTree>
    <p:extLst>
      <p:ext uri="{BB962C8B-B14F-4D97-AF65-F5344CB8AC3E}">
        <p14:creationId xmlns:p14="http://schemas.microsoft.com/office/powerpoint/2010/main" val="1253720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BB4505-D90F-1301-039F-4B2A533E57E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dirty="0"/>
          </a:p>
        </p:txBody>
      </p:sp>
      <p:sp>
        <p:nvSpPr>
          <p:cNvPr id="3" name="Title 2">
            <a:extLst>
              <a:ext uri="{FF2B5EF4-FFF2-40B4-BE49-F238E27FC236}">
                <a16:creationId xmlns:a16="http://schemas.microsoft.com/office/drawing/2014/main" id="{99B33B40-7D45-6FBE-BE62-FD7936F7A7F6}"/>
              </a:ext>
            </a:extLst>
          </p:cNvPr>
          <p:cNvSpPr>
            <a:spLocks noGrp="1"/>
          </p:cNvSpPr>
          <p:nvPr>
            <p:ph type="title"/>
          </p:nvPr>
        </p:nvSpPr>
        <p:spPr/>
        <p:txBody>
          <a:bodyPr/>
          <a:lstStyle/>
          <a:p>
            <a:r>
              <a:rPr lang="en-IN" dirty="0"/>
              <a:t>Dart</a:t>
            </a:r>
          </a:p>
        </p:txBody>
      </p:sp>
      <p:sp>
        <p:nvSpPr>
          <p:cNvPr id="6" name="Text Placeholder 2">
            <a:extLst>
              <a:ext uri="{FF2B5EF4-FFF2-40B4-BE49-F238E27FC236}">
                <a16:creationId xmlns:a16="http://schemas.microsoft.com/office/drawing/2014/main" id="{3288038C-DD3D-12FF-791D-8412C4175090}"/>
              </a:ext>
            </a:extLst>
          </p:cNvPr>
          <p:cNvSpPr>
            <a:spLocks noGrp="1"/>
          </p:cNvSpPr>
          <p:nvPr>
            <p:ph type="body" idx="1"/>
          </p:nvPr>
        </p:nvSpPr>
        <p:spPr>
          <a:xfrm>
            <a:off x="457200" y="1341120"/>
            <a:ext cx="4114800" cy="3333630"/>
          </a:xfrm>
        </p:spPr>
        <p:txBody>
          <a:bodyPr/>
          <a:lstStyle/>
          <a:p>
            <a:pPr>
              <a:buClr>
                <a:srgbClr val="3A5040"/>
              </a:buClr>
            </a:pPr>
            <a:r>
              <a:rPr lang="en-US" sz="2000" dirty="0">
                <a:solidFill>
                  <a:srgbClr val="222222"/>
                </a:solidFill>
                <a:latin typeface="Barlow" panose="00000500000000000000" pitchFamily="2" charset="0"/>
              </a:rPr>
              <a:t>int, double, bool, String </a:t>
            </a:r>
          </a:p>
          <a:p>
            <a:pPr>
              <a:buClr>
                <a:srgbClr val="3A5040"/>
              </a:buClr>
            </a:pPr>
            <a:r>
              <a:rPr lang="en-US" sz="2000" dirty="0">
                <a:solidFill>
                  <a:srgbClr val="222222"/>
                </a:solidFill>
                <a:latin typeface="Barlow" panose="00000500000000000000" pitchFamily="2" charset="0"/>
              </a:rPr>
              <a:t>final, late, const</a:t>
            </a:r>
          </a:p>
          <a:p>
            <a:pPr>
              <a:buClr>
                <a:srgbClr val="3A5040"/>
              </a:buClr>
            </a:pPr>
            <a:r>
              <a:rPr lang="en-US" sz="2000" dirty="0">
                <a:solidFill>
                  <a:srgbClr val="222222"/>
                </a:solidFill>
                <a:latin typeface="Barlow" panose="00000500000000000000" pitchFamily="2" charset="0"/>
              </a:rPr>
              <a:t>parse, </a:t>
            </a:r>
            <a:r>
              <a:rPr lang="en-US" sz="2000" dirty="0" err="1">
                <a:solidFill>
                  <a:srgbClr val="222222"/>
                </a:solidFill>
                <a:latin typeface="Barlow" panose="00000500000000000000" pitchFamily="2" charset="0"/>
              </a:rPr>
              <a:t>tryParse</a:t>
            </a:r>
            <a:r>
              <a:rPr lang="en-US" sz="2000" dirty="0">
                <a:solidFill>
                  <a:srgbClr val="222222"/>
                </a:solidFill>
                <a:latin typeface="Barlow" panose="00000500000000000000" pitchFamily="2" charset="0"/>
              </a:rPr>
              <a:t>, </a:t>
            </a:r>
            <a:r>
              <a:rPr lang="en-US" sz="2000" dirty="0" err="1">
                <a:solidFill>
                  <a:srgbClr val="222222"/>
                </a:solidFill>
                <a:latin typeface="Barlow" panose="00000500000000000000" pitchFamily="2" charset="0"/>
              </a:rPr>
              <a:t>toString</a:t>
            </a:r>
            <a:endParaRPr lang="en-US" sz="2000" dirty="0">
              <a:solidFill>
                <a:srgbClr val="222222"/>
              </a:solidFill>
              <a:latin typeface="Barlow" panose="00000500000000000000" pitchFamily="2" charset="0"/>
            </a:endParaRPr>
          </a:p>
          <a:p>
            <a:pPr>
              <a:buClr>
                <a:srgbClr val="3A5040"/>
              </a:buClr>
            </a:pPr>
            <a:r>
              <a:rPr lang="en-US" sz="2000" dirty="0" err="1">
                <a:solidFill>
                  <a:srgbClr val="222222"/>
                </a:solidFill>
                <a:latin typeface="Barlow" panose="00000500000000000000" pitchFamily="2" charset="0"/>
              </a:rPr>
              <a:t>enum</a:t>
            </a:r>
            <a:endParaRPr lang="en-US" sz="2000" dirty="0">
              <a:solidFill>
                <a:srgbClr val="222222"/>
              </a:solidFill>
              <a:latin typeface="Barlow" panose="00000500000000000000" pitchFamily="2" charset="0"/>
            </a:endParaRPr>
          </a:p>
          <a:p>
            <a:pPr>
              <a:buClr>
                <a:srgbClr val="3A5040"/>
              </a:buClr>
            </a:pPr>
            <a:r>
              <a:rPr lang="en-US" sz="2000" dirty="0">
                <a:solidFill>
                  <a:srgbClr val="222222"/>
                </a:solidFill>
                <a:latin typeface="Barlow" panose="00000500000000000000" pitchFamily="2" charset="0"/>
              </a:rPr>
              <a:t>List&lt;&gt;</a:t>
            </a:r>
          </a:p>
          <a:p>
            <a:pPr>
              <a:buClr>
                <a:srgbClr val="3A5040"/>
              </a:buClr>
            </a:pPr>
            <a:r>
              <a:rPr lang="en-US" sz="2000" dirty="0">
                <a:solidFill>
                  <a:srgbClr val="222222"/>
                </a:solidFill>
                <a:latin typeface="Barlow" panose="00000500000000000000" pitchFamily="2" charset="0"/>
              </a:rPr>
              <a:t>Nullable type</a:t>
            </a:r>
          </a:p>
          <a:p>
            <a:pPr>
              <a:buClr>
                <a:srgbClr val="3A5040"/>
              </a:buClr>
            </a:pPr>
            <a:r>
              <a:rPr lang="en-US" sz="2000" dirty="0">
                <a:solidFill>
                  <a:srgbClr val="222222"/>
                </a:solidFill>
                <a:latin typeface="Barlow" panose="00000500000000000000" pitchFamily="2" charset="0"/>
              </a:rPr>
              <a:t>If else, switch, for, for-in, while</a:t>
            </a:r>
          </a:p>
          <a:p>
            <a:pPr>
              <a:buClr>
                <a:srgbClr val="3A5040"/>
              </a:buClr>
            </a:pPr>
            <a:r>
              <a:rPr lang="en-US" sz="2000" dirty="0">
                <a:solidFill>
                  <a:srgbClr val="222222"/>
                </a:solidFill>
                <a:latin typeface="Barlow" panose="00000500000000000000" pitchFamily="2" charset="0"/>
              </a:rPr>
              <a:t>function, anonymous</a:t>
            </a:r>
            <a:endParaRPr lang="en-IN" sz="2000" dirty="0"/>
          </a:p>
        </p:txBody>
      </p:sp>
      <p:sp>
        <p:nvSpPr>
          <p:cNvPr id="4" name="Text Placeholder 2">
            <a:extLst>
              <a:ext uri="{FF2B5EF4-FFF2-40B4-BE49-F238E27FC236}">
                <a16:creationId xmlns:a16="http://schemas.microsoft.com/office/drawing/2014/main" id="{E63FCAE8-C82B-A6F1-A77A-841B2B171D26}"/>
              </a:ext>
            </a:extLst>
          </p:cNvPr>
          <p:cNvSpPr txBox="1">
            <a:spLocks/>
          </p:cNvSpPr>
          <p:nvPr/>
        </p:nvSpPr>
        <p:spPr>
          <a:xfrm>
            <a:off x="4529558" y="1341120"/>
            <a:ext cx="4114800" cy="33336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tx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3pPr>
            <a:lvl4pPr marL="1828800" marR="0" lvl="3"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4pPr>
            <a:lvl5pPr marL="2286000" marR="0" lvl="4"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5pPr>
            <a:lvl6pPr marL="2743200" marR="0" lvl="5"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6pPr>
            <a:lvl7pPr marL="3200400" marR="0" lvl="6"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7pPr>
            <a:lvl8pPr marL="3657600" marR="0" lvl="7"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8pPr>
            <a:lvl9pPr marL="4114800" marR="0" lvl="8"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9pPr>
          </a:lstStyle>
          <a:p>
            <a:pPr>
              <a:buClr>
                <a:srgbClr val="F86734"/>
              </a:buClr>
            </a:pPr>
            <a:endParaRPr lang="en-IN" sz="2000" dirty="0"/>
          </a:p>
        </p:txBody>
      </p:sp>
      <p:sp>
        <p:nvSpPr>
          <p:cNvPr id="5" name="Text Placeholder 2">
            <a:extLst>
              <a:ext uri="{FF2B5EF4-FFF2-40B4-BE49-F238E27FC236}">
                <a16:creationId xmlns:a16="http://schemas.microsoft.com/office/drawing/2014/main" id="{A9252AF6-A427-D82E-2A93-8051DC7FEE49}"/>
              </a:ext>
            </a:extLst>
          </p:cNvPr>
          <p:cNvSpPr txBox="1">
            <a:spLocks/>
          </p:cNvSpPr>
          <p:nvPr/>
        </p:nvSpPr>
        <p:spPr>
          <a:xfrm>
            <a:off x="4758008" y="468750"/>
            <a:ext cx="4114800" cy="333363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tx1"/>
                </a:solidFill>
                <a:latin typeface="Barlow Light"/>
                <a:ea typeface="Barlow Light"/>
                <a:cs typeface="Barlow Light"/>
                <a:sym typeface="Barlow Light"/>
              </a:defRPr>
            </a:lvl1pPr>
            <a:lvl2pPr marL="914400" marR="0" lvl="1"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2pPr>
            <a:lvl3pPr marL="1371600" marR="0" lvl="2" indent="-342900" algn="l" rtl="0">
              <a:lnSpc>
                <a:spcPct val="110000"/>
              </a:lnSpc>
              <a:spcBef>
                <a:spcPts val="600"/>
              </a:spcBef>
              <a:spcAft>
                <a:spcPts val="0"/>
              </a:spcAft>
              <a:buClr>
                <a:schemeClr val="accent1"/>
              </a:buClr>
              <a:buSzPts val="1800"/>
              <a:buFont typeface="Barlow Light"/>
              <a:buChar char="▹"/>
              <a:defRPr sz="1800" b="0" i="0" u="none" strike="noStrike" cap="none">
                <a:solidFill>
                  <a:schemeClr val="dk1"/>
                </a:solidFill>
                <a:latin typeface="Barlow Light"/>
                <a:ea typeface="Barlow Light"/>
                <a:cs typeface="Barlow Light"/>
                <a:sym typeface="Barlow Light"/>
              </a:defRPr>
            </a:lvl3pPr>
            <a:lvl4pPr marL="1828800" marR="0" lvl="3"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4pPr>
            <a:lvl5pPr marL="2286000" marR="0" lvl="4"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5pPr>
            <a:lvl6pPr marL="2743200" marR="0" lvl="5"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6pPr>
            <a:lvl7pPr marL="3200400" marR="0" lvl="6"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7pPr>
            <a:lvl8pPr marL="3657600" marR="0" lvl="7"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8pPr>
            <a:lvl9pPr marL="4114800" marR="0" lvl="8" indent="-342900" algn="l" rtl="0">
              <a:lnSpc>
                <a:spcPct val="110000"/>
              </a:lnSpc>
              <a:spcBef>
                <a:spcPts val="600"/>
              </a:spcBef>
              <a:spcAft>
                <a:spcPts val="0"/>
              </a:spcAft>
              <a:buClr>
                <a:schemeClr val="dk1"/>
              </a:buClr>
              <a:buSzPts val="1800"/>
              <a:buFont typeface="Barlow Light"/>
              <a:buChar char="▹"/>
              <a:defRPr sz="1800" b="0" i="0" u="none" strike="noStrike" cap="none">
                <a:solidFill>
                  <a:schemeClr val="dk1"/>
                </a:solidFill>
                <a:latin typeface="Barlow Light"/>
                <a:ea typeface="Barlow Light"/>
                <a:cs typeface="Barlow Light"/>
                <a:sym typeface="Barlow Light"/>
              </a:defRPr>
            </a:lvl9pPr>
          </a:lstStyle>
          <a:p>
            <a:pPr>
              <a:buClr>
                <a:srgbClr val="F86734"/>
              </a:buClr>
            </a:pPr>
            <a:r>
              <a:rPr lang="en-IN" sz="2000" dirty="0" err="1">
                <a:latin typeface="Barlow" panose="00000500000000000000" pitchFamily="2" charset="0"/>
              </a:rPr>
              <a:t>List.ForEach</a:t>
            </a:r>
            <a:endParaRPr lang="en-IN" sz="2000" dirty="0">
              <a:latin typeface="Barlow" panose="00000500000000000000" pitchFamily="2" charset="0"/>
            </a:endParaRPr>
          </a:p>
          <a:p>
            <a:pPr>
              <a:buClr>
                <a:srgbClr val="F86734"/>
              </a:buClr>
            </a:pPr>
            <a:r>
              <a:rPr lang="en-IN" sz="2000" dirty="0">
                <a:latin typeface="Barlow" panose="00000500000000000000" pitchFamily="2" charset="0"/>
              </a:rPr>
              <a:t>Named, Positional parameter</a:t>
            </a:r>
          </a:p>
          <a:p>
            <a:pPr>
              <a:buClr>
                <a:srgbClr val="F86734"/>
              </a:buClr>
            </a:pPr>
            <a:r>
              <a:rPr lang="en-IN" sz="2000" dirty="0">
                <a:latin typeface="Barlow" panose="00000500000000000000" pitchFamily="2" charset="0"/>
              </a:rPr>
              <a:t>Import</a:t>
            </a:r>
          </a:p>
          <a:p>
            <a:pPr>
              <a:buClr>
                <a:srgbClr val="F86734"/>
              </a:buClr>
            </a:pPr>
            <a:r>
              <a:rPr lang="en-IN" sz="2000" dirty="0">
                <a:latin typeface="Barlow" panose="00000500000000000000" pitchFamily="2" charset="0"/>
              </a:rPr>
              <a:t>Classes</a:t>
            </a:r>
          </a:p>
          <a:p>
            <a:pPr>
              <a:buClr>
                <a:srgbClr val="F86734"/>
              </a:buClr>
            </a:pPr>
            <a:r>
              <a:rPr lang="en-IN" sz="2000" dirty="0">
                <a:latin typeface="Barlow" panose="00000500000000000000" pitchFamily="2" charset="0"/>
              </a:rPr>
              <a:t>Encapsulation</a:t>
            </a:r>
          </a:p>
          <a:p>
            <a:pPr>
              <a:buClr>
                <a:srgbClr val="F86734"/>
              </a:buClr>
            </a:pPr>
            <a:r>
              <a:rPr lang="en-IN" sz="2000" dirty="0">
                <a:latin typeface="Barlow" panose="00000500000000000000" pitchFamily="2" charset="0"/>
              </a:rPr>
              <a:t>Named constructor</a:t>
            </a:r>
          </a:p>
          <a:p>
            <a:pPr>
              <a:buClr>
                <a:srgbClr val="F86734"/>
              </a:buClr>
            </a:pPr>
            <a:r>
              <a:rPr lang="en-IN" sz="2000" dirty="0">
                <a:latin typeface="Barlow" panose="00000500000000000000" pitchFamily="2" charset="0"/>
              </a:rPr>
              <a:t>Cloning</a:t>
            </a:r>
          </a:p>
          <a:p>
            <a:pPr>
              <a:buClr>
                <a:srgbClr val="F86734"/>
              </a:buClr>
            </a:pPr>
            <a:r>
              <a:rPr lang="en-IN" sz="2000" dirty="0">
                <a:latin typeface="Barlow" panose="00000500000000000000" pitchFamily="2" charset="0"/>
              </a:rPr>
              <a:t>Extends, implements, </a:t>
            </a:r>
            <a:r>
              <a:rPr lang="en-IN" sz="2000" dirty="0" err="1">
                <a:latin typeface="Barlow" panose="00000500000000000000" pitchFamily="2" charset="0"/>
              </a:rPr>
              <a:t>mixins</a:t>
            </a:r>
            <a:endParaRPr lang="en-IN" sz="2000" dirty="0">
              <a:latin typeface="Barlow" panose="00000500000000000000" pitchFamily="2" charset="0"/>
            </a:endParaRPr>
          </a:p>
          <a:p>
            <a:pPr>
              <a:buClr>
                <a:srgbClr val="F86734"/>
              </a:buClr>
            </a:pPr>
            <a:r>
              <a:rPr lang="en-IN" sz="2000" dirty="0">
                <a:latin typeface="Barlow" panose="00000500000000000000" pitchFamily="2" charset="0"/>
              </a:rPr>
              <a:t>Exceptions</a:t>
            </a:r>
          </a:p>
          <a:p>
            <a:pPr>
              <a:buClr>
                <a:srgbClr val="F86734"/>
              </a:buClr>
            </a:pPr>
            <a:r>
              <a:rPr lang="en-IN" sz="2000" dirty="0">
                <a:latin typeface="Barlow" panose="00000500000000000000" pitchFamily="2" charset="0"/>
              </a:rPr>
              <a:t>Map, Spread</a:t>
            </a:r>
          </a:p>
          <a:p>
            <a:pPr>
              <a:buClr>
                <a:srgbClr val="F86734"/>
              </a:buClr>
            </a:pPr>
            <a:r>
              <a:rPr lang="en-IN" sz="2000" dirty="0">
                <a:latin typeface="Barlow" panose="00000500000000000000" pitchFamily="2" charset="0"/>
              </a:rPr>
              <a:t>Asynchronous </a:t>
            </a:r>
          </a:p>
          <a:p>
            <a:pPr>
              <a:buClr>
                <a:srgbClr val="F86734"/>
              </a:buClr>
            </a:pPr>
            <a:endParaRPr lang="en-IN" sz="2000" dirty="0">
              <a:latin typeface="Barlow" panose="00000500000000000000" pitchFamily="2" charset="0"/>
            </a:endParaRPr>
          </a:p>
          <a:p>
            <a:pPr>
              <a:buClr>
                <a:srgbClr val="F86734"/>
              </a:buClr>
            </a:pPr>
            <a:endParaRPr lang="en-IN" sz="2000" dirty="0">
              <a:latin typeface="Barlow" panose="00000500000000000000" pitchFamily="2" charset="0"/>
            </a:endParaRPr>
          </a:p>
        </p:txBody>
      </p:sp>
      <p:graphicFrame>
        <p:nvGraphicFramePr>
          <p:cNvPr id="7" name="Object 6">
            <a:extLst>
              <a:ext uri="{FF2B5EF4-FFF2-40B4-BE49-F238E27FC236}">
                <a16:creationId xmlns:a16="http://schemas.microsoft.com/office/drawing/2014/main" id="{73A948CB-83BA-9BBF-CACE-D53D6C691FD9}"/>
              </a:ext>
            </a:extLst>
          </p:cNvPr>
          <p:cNvGraphicFramePr>
            <a:graphicFrameLocks noChangeAspect="1"/>
          </p:cNvGraphicFramePr>
          <p:nvPr>
            <p:extLst>
              <p:ext uri="{D42A27DB-BD31-4B8C-83A1-F6EECF244321}">
                <p14:modId xmlns:p14="http://schemas.microsoft.com/office/powerpoint/2010/main" val="2634625320"/>
              </p:ext>
            </p:extLst>
          </p:nvPr>
        </p:nvGraphicFramePr>
        <p:xfrm>
          <a:off x="3381511" y="535210"/>
          <a:ext cx="855662" cy="438150"/>
        </p:xfrm>
        <a:graphic>
          <a:graphicData uri="http://schemas.openxmlformats.org/presentationml/2006/ole">
            <mc:AlternateContent xmlns:mc="http://schemas.openxmlformats.org/markup-compatibility/2006">
              <mc:Choice xmlns:v="urn:schemas-microsoft-com:vml" Requires="v">
                <p:oleObj name="Packager Shell Object" showAsIcon="1" r:id="rId3" imgW="855000" imgH="437760" progId="Package">
                  <p:embed/>
                </p:oleObj>
              </mc:Choice>
              <mc:Fallback>
                <p:oleObj name="Packager Shell Object" showAsIcon="1" r:id="rId3" imgW="855000" imgH="437760" progId="Package">
                  <p:embed/>
                  <p:pic>
                    <p:nvPicPr>
                      <p:cNvPr id="0" name=""/>
                      <p:cNvPicPr/>
                      <p:nvPr/>
                    </p:nvPicPr>
                    <p:blipFill>
                      <a:blip r:embed="rId4"/>
                      <a:stretch>
                        <a:fillRect/>
                      </a:stretch>
                    </p:blipFill>
                    <p:spPr>
                      <a:xfrm>
                        <a:off x="3381511" y="535210"/>
                        <a:ext cx="855662" cy="438150"/>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432939D4-C53E-39A0-15DD-0039F3897DAB}"/>
              </a:ext>
            </a:extLst>
          </p:cNvPr>
          <p:cNvGraphicFramePr>
            <a:graphicFrameLocks noChangeAspect="1"/>
          </p:cNvGraphicFramePr>
          <p:nvPr>
            <p:extLst>
              <p:ext uri="{D42A27DB-BD31-4B8C-83A1-F6EECF244321}">
                <p14:modId xmlns:p14="http://schemas.microsoft.com/office/powerpoint/2010/main" val="2491162609"/>
              </p:ext>
            </p:extLst>
          </p:nvPr>
        </p:nvGraphicFramePr>
        <p:xfrm>
          <a:off x="1891506" y="535210"/>
          <a:ext cx="1246187" cy="438150"/>
        </p:xfrm>
        <a:graphic>
          <a:graphicData uri="http://schemas.openxmlformats.org/presentationml/2006/ole">
            <mc:AlternateContent xmlns:mc="http://schemas.openxmlformats.org/markup-compatibility/2006">
              <mc:Choice xmlns:v="urn:schemas-microsoft-com:vml" Requires="v">
                <p:oleObj name="Packager Shell Object" showAsIcon="1" r:id="rId5" imgW="1245960" imgH="437760" progId="Package">
                  <p:embed/>
                </p:oleObj>
              </mc:Choice>
              <mc:Fallback>
                <p:oleObj name="Packager Shell Object" showAsIcon="1" r:id="rId5" imgW="1245960" imgH="437760" progId="Package">
                  <p:embed/>
                  <p:pic>
                    <p:nvPicPr>
                      <p:cNvPr id="0" name=""/>
                      <p:cNvPicPr/>
                      <p:nvPr/>
                    </p:nvPicPr>
                    <p:blipFill>
                      <a:blip r:embed="rId6"/>
                      <a:stretch>
                        <a:fillRect/>
                      </a:stretch>
                    </p:blipFill>
                    <p:spPr>
                      <a:xfrm>
                        <a:off x="1891506" y="535210"/>
                        <a:ext cx="1246187" cy="438150"/>
                      </a:xfrm>
                      <a:prstGeom prst="rect">
                        <a:avLst/>
                      </a:prstGeom>
                    </p:spPr>
                  </p:pic>
                </p:oleObj>
              </mc:Fallback>
            </mc:AlternateContent>
          </a:graphicData>
        </a:graphic>
      </p:graphicFrame>
    </p:spTree>
    <p:extLst>
      <p:ext uri="{BB962C8B-B14F-4D97-AF65-F5344CB8AC3E}">
        <p14:creationId xmlns:p14="http://schemas.microsoft.com/office/powerpoint/2010/main" val="3432610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E18885-A714-B244-0162-24027B2DAD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dirty="0"/>
          </a:p>
        </p:txBody>
      </p:sp>
      <p:sp>
        <p:nvSpPr>
          <p:cNvPr id="3" name="Title 2">
            <a:extLst>
              <a:ext uri="{FF2B5EF4-FFF2-40B4-BE49-F238E27FC236}">
                <a16:creationId xmlns:a16="http://schemas.microsoft.com/office/drawing/2014/main" id="{D016DE40-D65E-690C-D6DA-DC7B5DC32A50}"/>
              </a:ext>
            </a:extLst>
          </p:cNvPr>
          <p:cNvSpPr>
            <a:spLocks noGrp="1"/>
          </p:cNvSpPr>
          <p:nvPr>
            <p:ph type="title"/>
          </p:nvPr>
        </p:nvSpPr>
        <p:spPr/>
        <p:txBody>
          <a:bodyPr/>
          <a:lstStyle/>
          <a:p>
            <a:r>
              <a:rPr lang="en-IN" dirty="0"/>
              <a:t>Tutorial 1</a:t>
            </a:r>
          </a:p>
        </p:txBody>
      </p:sp>
      <p:sp>
        <p:nvSpPr>
          <p:cNvPr id="6" name="Text Placeholder 2">
            <a:extLst>
              <a:ext uri="{FF2B5EF4-FFF2-40B4-BE49-F238E27FC236}">
                <a16:creationId xmlns:a16="http://schemas.microsoft.com/office/drawing/2014/main" id="{20E5F41F-2608-4752-DFD0-5BEDBB01E083}"/>
              </a:ext>
            </a:extLst>
          </p:cNvPr>
          <p:cNvSpPr>
            <a:spLocks noGrp="1"/>
          </p:cNvSpPr>
          <p:nvPr>
            <p:ph type="body" idx="1"/>
          </p:nvPr>
        </p:nvSpPr>
        <p:spPr>
          <a:xfrm>
            <a:off x="457200" y="1341120"/>
            <a:ext cx="8336280" cy="3333630"/>
          </a:xfrm>
        </p:spPr>
        <p:txBody>
          <a:bodyPr/>
          <a:lstStyle/>
          <a:p>
            <a:pPr algn="just">
              <a:buClr>
                <a:srgbClr val="F86734"/>
              </a:buClr>
            </a:pPr>
            <a:r>
              <a:rPr lang="en-IN" sz="2000" dirty="0"/>
              <a:t>Find the number in the list</a:t>
            </a:r>
          </a:p>
          <a:p>
            <a:pPr algn="just">
              <a:buClr>
                <a:srgbClr val="F86734"/>
              </a:buClr>
            </a:pPr>
            <a:r>
              <a:rPr lang="en-IN" sz="2000" dirty="0"/>
              <a:t>Find the shortest string in the list</a:t>
            </a:r>
          </a:p>
          <a:p>
            <a:pPr algn="just">
              <a:buClr>
                <a:srgbClr val="F86734"/>
              </a:buClr>
            </a:pPr>
            <a:r>
              <a:rPr lang="en-IN" sz="2000" dirty="0"/>
              <a:t>Create gender as an enumerated list and show its usage</a:t>
            </a:r>
          </a:p>
          <a:p>
            <a:pPr algn="just">
              <a:buClr>
                <a:srgbClr val="F86734"/>
              </a:buClr>
            </a:pPr>
            <a:r>
              <a:rPr lang="en-US" sz="2000" dirty="0"/>
              <a:t>Create a Person class in Dart with the following properties:</a:t>
            </a:r>
          </a:p>
          <a:p>
            <a:pPr lvl="1" algn="just">
              <a:buClr>
                <a:srgbClr val="F86734"/>
              </a:buClr>
            </a:pPr>
            <a:r>
              <a:rPr lang="en-US" sz="2000" dirty="0" err="1"/>
              <a:t>firstName</a:t>
            </a:r>
            <a:r>
              <a:rPr lang="en-US" sz="2000" dirty="0"/>
              <a:t>, </a:t>
            </a:r>
            <a:r>
              <a:rPr lang="en-US" sz="2000" dirty="0" err="1"/>
              <a:t>lastName</a:t>
            </a:r>
            <a:r>
              <a:rPr lang="en-US" sz="2000" dirty="0"/>
              <a:t>, age</a:t>
            </a:r>
          </a:p>
          <a:p>
            <a:pPr marL="114300" indent="0" algn="just">
              <a:buClr>
                <a:srgbClr val="F86734"/>
              </a:buClr>
              <a:buNone/>
            </a:pPr>
            <a:r>
              <a:rPr lang="en-US" sz="2000" dirty="0"/>
              <a:t>Include a constructor to initialize these properties and a method named </a:t>
            </a:r>
            <a:r>
              <a:rPr lang="en-US" sz="2000" dirty="0" err="1"/>
              <a:t>printDetails</a:t>
            </a:r>
            <a:r>
              <a:rPr lang="en-US" sz="2000" dirty="0"/>
              <a:t> that prints the full name and age of the person.</a:t>
            </a:r>
          </a:p>
          <a:p>
            <a:pPr marL="114300" indent="0" algn="just">
              <a:buClr>
                <a:srgbClr val="F86734"/>
              </a:buClr>
              <a:buNone/>
            </a:pPr>
            <a:r>
              <a:rPr lang="en-US" sz="2000" dirty="0"/>
              <a:t>Then, create two instances of the Person class and call the </a:t>
            </a:r>
            <a:r>
              <a:rPr lang="en-US" sz="2000" dirty="0" err="1"/>
              <a:t>printDetails</a:t>
            </a:r>
            <a:r>
              <a:rPr lang="en-US" sz="2000" dirty="0"/>
              <a:t> method on each instance.</a:t>
            </a:r>
            <a:endParaRPr lang="en-IN" sz="2000" dirty="0"/>
          </a:p>
        </p:txBody>
      </p:sp>
    </p:spTree>
    <p:extLst>
      <p:ext uri="{BB962C8B-B14F-4D97-AF65-F5344CB8AC3E}">
        <p14:creationId xmlns:p14="http://schemas.microsoft.com/office/powerpoint/2010/main" val="692409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E18885-A714-B244-0162-24027B2DAD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dirty="0"/>
          </a:p>
        </p:txBody>
      </p:sp>
      <p:sp>
        <p:nvSpPr>
          <p:cNvPr id="3" name="Title 2">
            <a:extLst>
              <a:ext uri="{FF2B5EF4-FFF2-40B4-BE49-F238E27FC236}">
                <a16:creationId xmlns:a16="http://schemas.microsoft.com/office/drawing/2014/main" id="{D016DE40-D65E-690C-D6DA-DC7B5DC32A50}"/>
              </a:ext>
            </a:extLst>
          </p:cNvPr>
          <p:cNvSpPr>
            <a:spLocks noGrp="1"/>
          </p:cNvSpPr>
          <p:nvPr>
            <p:ph type="title"/>
          </p:nvPr>
        </p:nvSpPr>
        <p:spPr/>
        <p:txBody>
          <a:bodyPr/>
          <a:lstStyle/>
          <a:p>
            <a:r>
              <a:rPr lang="en-IN" dirty="0"/>
              <a:t>Tutorial 2</a:t>
            </a:r>
          </a:p>
        </p:txBody>
      </p:sp>
      <p:sp>
        <p:nvSpPr>
          <p:cNvPr id="6" name="Text Placeholder 2">
            <a:extLst>
              <a:ext uri="{FF2B5EF4-FFF2-40B4-BE49-F238E27FC236}">
                <a16:creationId xmlns:a16="http://schemas.microsoft.com/office/drawing/2014/main" id="{20E5F41F-2608-4752-DFD0-5BEDBB01E083}"/>
              </a:ext>
            </a:extLst>
          </p:cNvPr>
          <p:cNvSpPr>
            <a:spLocks noGrp="1"/>
          </p:cNvSpPr>
          <p:nvPr>
            <p:ph type="body" idx="1"/>
          </p:nvPr>
        </p:nvSpPr>
        <p:spPr>
          <a:xfrm>
            <a:off x="457200" y="1341120"/>
            <a:ext cx="8336280" cy="3333630"/>
          </a:xfrm>
        </p:spPr>
        <p:txBody>
          <a:bodyPr/>
          <a:lstStyle/>
          <a:p>
            <a:pPr marL="114300" indent="0">
              <a:buClr>
                <a:srgbClr val="F86734"/>
              </a:buClr>
              <a:buNone/>
            </a:pPr>
            <a:r>
              <a:rPr lang="en-US" dirty="0"/>
              <a:t>You are building a basic game engine in Dart for a platformer game. You have various types of game objects, each with their own unique behaviors. Implement the following scenario using class inheritance, </a:t>
            </a:r>
            <a:r>
              <a:rPr lang="en-US" dirty="0" err="1"/>
              <a:t>mixins</a:t>
            </a:r>
            <a:r>
              <a:rPr lang="en-US" dirty="0"/>
              <a:t>, and interface implementation.</a:t>
            </a:r>
          </a:p>
          <a:p>
            <a:pPr marL="114300" indent="0">
              <a:buClr>
                <a:srgbClr val="F86734"/>
              </a:buClr>
              <a:buNone/>
            </a:pPr>
            <a:r>
              <a:rPr lang="en-US" dirty="0"/>
              <a:t>You have three types of game objects:</a:t>
            </a:r>
          </a:p>
          <a:p>
            <a:pPr>
              <a:buClr>
                <a:srgbClr val="F86734"/>
              </a:buClr>
            </a:pPr>
            <a:r>
              <a:rPr lang="en-US" dirty="0" err="1"/>
              <a:t>GameObject</a:t>
            </a:r>
            <a:r>
              <a:rPr lang="en-US" dirty="0"/>
              <a:t>: The base class that all game objects inherit from. It has properties like x and y coordinates.</a:t>
            </a:r>
          </a:p>
          <a:p>
            <a:pPr>
              <a:buClr>
                <a:srgbClr val="F86734"/>
              </a:buClr>
            </a:pPr>
            <a:r>
              <a:rPr lang="en-US" dirty="0"/>
              <a:t>Movable: A </a:t>
            </a:r>
            <a:r>
              <a:rPr lang="en-US" dirty="0" err="1"/>
              <a:t>mixin</a:t>
            </a:r>
            <a:r>
              <a:rPr lang="en-US" dirty="0"/>
              <a:t> that provides the ability to move a game object. It has methods like </a:t>
            </a:r>
            <a:r>
              <a:rPr lang="en-US" dirty="0" err="1"/>
              <a:t>moveLeft</a:t>
            </a:r>
            <a:r>
              <a:rPr lang="en-US" dirty="0"/>
              <a:t>(), </a:t>
            </a:r>
            <a:r>
              <a:rPr lang="en-US" dirty="0" err="1"/>
              <a:t>moveRight</a:t>
            </a:r>
            <a:r>
              <a:rPr lang="en-US" dirty="0"/>
              <a:t>(), </a:t>
            </a:r>
            <a:r>
              <a:rPr lang="en-US" dirty="0" err="1"/>
              <a:t>moveUp</a:t>
            </a:r>
            <a:r>
              <a:rPr lang="en-US" dirty="0"/>
              <a:t>(), and </a:t>
            </a:r>
            <a:r>
              <a:rPr lang="en-US" dirty="0" err="1"/>
              <a:t>moveDown</a:t>
            </a:r>
            <a:r>
              <a:rPr lang="en-US" dirty="0"/>
              <a:t>().</a:t>
            </a:r>
          </a:p>
          <a:p>
            <a:pPr>
              <a:buClr>
                <a:srgbClr val="F86734"/>
              </a:buClr>
            </a:pPr>
            <a:r>
              <a:rPr lang="en-US" dirty="0"/>
              <a:t>Drawable: An interface that defines the draw() method.</a:t>
            </a:r>
            <a:endParaRPr lang="en-IN" dirty="0"/>
          </a:p>
        </p:txBody>
      </p:sp>
    </p:spTree>
    <p:extLst>
      <p:ext uri="{BB962C8B-B14F-4D97-AF65-F5344CB8AC3E}">
        <p14:creationId xmlns:p14="http://schemas.microsoft.com/office/powerpoint/2010/main" val="914529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E18885-A714-B244-0162-24027B2DAD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dirty="0"/>
          </a:p>
        </p:txBody>
      </p:sp>
      <p:sp>
        <p:nvSpPr>
          <p:cNvPr id="3" name="Title 2">
            <a:extLst>
              <a:ext uri="{FF2B5EF4-FFF2-40B4-BE49-F238E27FC236}">
                <a16:creationId xmlns:a16="http://schemas.microsoft.com/office/drawing/2014/main" id="{D016DE40-D65E-690C-D6DA-DC7B5DC32A50}"/>
              </a:ext>
            </a:extLst>
          </p:cNvPr>
          <p:cNvSpPr>
            <a:spLocks noGrp="1"/>
          </p:cNvSpPr>
          <p:nvPr>
            <p:ph type="title"/>
          </p:nvPr>
        </p:nvSpPr>
        <p:spPr/>
        <p:txBody>
          <a:bodyPr/>
          <a:lstStyle/>
          <a:p>
            <a:r>
              <a:rPr lang="en-IN" dirty="0"/>
              <a:t>Tutorial 2 (</a:t>
            </a:r>
            <a:r>
              <a:rPr lang="en-IN" dirty="0" err="1"/>
              <a:t>Contd</a:t>
            </a:r>
            <a:r>
              <a:rPr lang="en-IN" dirty="0"/>
              <a:t>)</a:t>
            </a:r>
          </a:p>
        </p:txBody>
      </p:sp>
      <p:sp>
        <p:nvSpPr>
          <p:cNvPr id="6" name="Text Placeholder 2">
            <a:extLst>
              <a:ext uri="{FF2B5EF4-FFF2-40B4-BE49-F238E27FC236}">
                <a16:creationId xmlns:a16="http://schemas.microsoft.com/office/drawing/2014/main" id="{20E5F41F-2608-4752-DFD0-5BEDBB01E083}"/>
              </a:ext>
            </a:extLst>
          </p:cNvPr>
          <p:cNvSpPr>
            <a:spLocks noGrp="1"/>
          </p:cNvSpPr>
          <p:nvPr>
            <p:ph type="body" idx="1"/>
          </p:nvPr>
        </p:nvSpPr>
        <p:spPr>
          <a:xfrm>
            <a:off x="457200" y="1341120"/>
            <a:ext cx="8336280" cy="3333630"/>
          </a:xfrm>
        </p:spPr>
        <p:txBody>
          <a:bodyPr/>
          <a:lstStyle/>
          <a:p>
            <a:pPr marL="114300" indent="0">
              <a:buClr>
                <a:srgbClr val="F86734"/>
              </a:buClr>
              <a:buNone/>
            </a:pPr>
            <a:r>
              <a:rPr lang="en-US" dirty="0"/>
              <a:t>Additionally, there are two types of game objects that inherit from </a:t>
            </a:r>
            <a:r>
              <a:rPr lang="en-US" dirty="0" err="1"/>
              <a:t>GameObject</a:t>
            </a:r>
            <a:r>
              <a:rPr lang="en-US" dirty="0"/>
              <a:t> and use the Movable </a:t>
            </a:r>
            <a:r>
              <a:rPr lang="en-US" dirty="0" err="1"/>
              <a:t>mixin</a:t>
            </a:r>
            <a:r>
              <a:rPr lang="en-US" dirty="0"/>
              <a:t>:</a:t>
            </a:r>
          </a:p>
          <a:p>
            <a:pPr>
              <a:buClr>
                <a:srgbClr val="F86734"/>
              </a:buClr>
            </a:pPr>
            <a:endParaRPr lang="en-US" dirty="0"/>
          </a:p>
          <a:p>
            <a:pPr>
              <a:buClr>
                <a:srgbClr val="F86734"/>
              </a:buClr>
            </a:pPr>
            <a:r>
              <a:rPr lang="en-US" dirty="0"/>
              <a:t>Player: A game object representing the player character. It implements the Drawable interface and has an additional method, jump().</a:t>
            </a:r>
          </a:p>
          <a:p>
            <a:pPr>
              <a:buClr>
                <a:srgbClr val="F86734"/>
              </a:buClr>
            </a:pPr>
            <a:r>
              <a:rPr lang="en-US" dirty="0"/>
              <a:t>Enemy: A game object representing an enemy. It implements the Drawable interface and has an additional method, attack().</a:t>
            </a:r>
          </a:p>
          <a:p>
            <a:pPr marL="114300" indent="0">
              <a:buClr>
                <a:srgbClr val="F86734"/>
              </a:buClr>
              <a:buNone/>
            </a:pPr>
            <a:r>
              <a:rPr lang="en-US" dirty="0"/>
              <a:t>Your task is to define these classes and their relationships, utilizing class inheritance, </a:t>
            </a:r>
            <a:r>
              <a:rPr lang="en-US" dirty="0" err="1"/>
              <a:t>mixins</a:t>
            </a:r>
            <a:r>
              <a:rPr lang="en-US" dirty="0"/>
              <a:t>, and interface implementation.</a:t>
            </a:r>
            <a:endParaRPr lang="en-IN" dirty="0"/>
          </a:p>
        </p:txBody>
      </p:sp>
    </p:spTree>
    <p:extLst>
      <p:ext uri="{BB962C8B-B14F-4D97-AF65-F5344CB8AC3E}">
        <p14:creationId xmlns:p14="http://schemas.microsoft.com/office/powerpoint/2010/main" val="2632256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8E18885-A714-B244-0162-24027B2DADE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dirty="0"/>
          </a:p>
        </p:txBody>
      </p:sp>
      <p:sp>
        <p:nvSpPr>
          <p:cNvPr id="3" name="Title 2">
            <a:extLst>
              <a:ext uri="{FF2B5EF4-FFF2-40B4-BE49-F238E27FC236}">
                <a16:creationId xmlns:a16="http://schemas.microsoft.com/office/drawing/2014/main" id="{D016DE40-D65E-690C-D6DA-DC7B5DC32A50}"/>
              </a:ext>
            </a:extLst>
          </p:cNvPr>
          <p:cNvSpPr>
            <a:spLocks noGrp="1"/>
          </p:cNvSpPr>
          <p:nvPr>
            <p:ph type="title"/>
          </p:nvPr>
        </p:nvSpPr>
        <p:spPr/>
        <p:txBody>
          <a:bodyPr/>
          <a:lstStyle/>
          <a:p>
            <a:r>
              <a:rPr lang="en-IN" dirty="0"/>
              <a:t>Tutorial 2 (Solution)</a:t>
            </a:r>
          </a:p>
        </p:txBody>
      </p:sp>
      <p:graphicFrame>
        <p:nvGraphicFramePr>
          <p:cNvPr id="4" name="Object 3">
            <a:extLst>
              <a:ext uri="{FF2B5EF4-FFF2-40B4-BE49-F238E27FC236}">
                <a16:creationId xmlns:a16="http://schemas.microsoft.com/office/drawing/2014/main" id="{C14A982D-343C-5FEC-AC74-5B3DBC3B43C7}"/>
              </a:ext>
            </a:extLst>
          </p:cNvPr>
          <p:cNvGraphicFramePr>
            <a:graphicFrameLocks noChangeAspect="1"/>
          </p:cNvGraphicFramePr>
          <p:nvPr>
            <p:extLst>
              <p:ext uri="{D42A27DB-BD31-4B8C-83A1-F6EECF244321}">
                <p14:modId xmlns:p14="http://schemas.microsoft.com/office/powerpoint/2010/main" val="3370871875"/>
              </p:ext>
            </p:extLst>
          </p:nvPr>
        </p:nvGraphicFramePr>
        <p:xfrm>
          <a:off x="3978275" y="2789238"/>
          <a:ext cx="1100138" cy="365442"/>
        </p:xfrm>
        <a:graphic>
          <a:graphicData uri="http://schemas.openxmlformats.org/presentationml/2006/ole">
            <mc:AlternateContent xmlns:mc="http://schemas.openxmlformats.org/markup-compatibility/2006">
              <mc:Choice xmlns:v="urn:schemas-microsoft-com:vml" Requires="v">
                <p:oleObj name="Packager Shell Object" showAsIcon="1" r:id="rId3" imgW="1099440" imgH="437760" progId="Package">
                  <p:embed/>
                </p:oleObj>
              </mc:Choice>
              <mc:Fallback>
                <p:oleObj name="Packager Shell Object" showAsIcon="1" r:id="rId3" imgW="1099440" imgH="437760" progId="Package">
                  <p:embed/>
                  <p:pic>
                    <p:nvPicPr>
                      <p:cNvPr id="0" name=""/>
                      <p:cNvPicPr/>
                      <p:nvPr/>
                    </p:nvPicPr>
                    <p:blipFill>
                      <a:blip r:embed="rId4"/>
                      <a:stretch>
                        <a:fillRect/>
                      </a:stretch>
                    </p:blipFill>
                    <p:spPr>
                      <a:xfrm>
                        <a:off x="3978275" y="2789238"/>
                        <a:ext cx="1100138" cy="365442"/>
                      </a:xfrm>
                      <a:prstGeom prst="rect">
                        <a:avLst/>
                      </a:prstGeom>
                    </p:spPr>
                  </p:pic>
                </p:oleObj>
              </mc:Fallback>
            </mc:AlternateContent>
          </a:graphicData>
        </a:graphic>
      </p:graphicFrame>
    </p:spTree>
    <p:extLst>
      <p:ext uri="{BB962C8B-B14F-4D97-AF65-F5344CB8AC3E}">
        <p14:creationId xmlns:p14="http://schemas.microsoft.com/office/powerpoint/2010/main" val="1410492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B5F56C-3526-DA43-EB5F-447C041F78D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dirty="0"/>
          </a:p>
        </p:txBody>
      </p:sp>
      <p:sp>
        <p:nvSpPr>
          <p:cNvPr id="3" name="Title 2">
            <a:extLst>
              <a:ext uri="{FF2B5EF4-FFF2-40B4-BE49-F238E27FC236}">
                <a16:creationId xmlns:a16="http://schemas.microsoft.com/office/drawing/2014/main" id="{D15D87FF-BCA6-13C7-1540-15C790B59517}"/>
              </a:ext>
            </a:extLst>
          </p:cNvPr>
          <p:cNvSpPr>
            <a:spLocks noGrp="1"/>
          </p:cNvSpPr>
          <p:nvPr>
            <p:ph type="title"/>
          </p:nvPr>
        </p:nvSpPr>
        <p:spPr/>
        <p:txBody>
          <a:bodyPr/>
          <a:lstStyle/>
          <a:p>
            <a:r>
              <a:rPr lang="en-IN" dirty="0"/>
              <a:t>References</a:t>
            </a:r>
          </a:p>
        </p:txBody>
      </p:sp>
      <p:sp>
        <p:nvSpPr>
          <p:cNvPr id="6" name="Text Placeholder 2">
            <a:extLst>
              <a:ext uri="{FF2B5EF4-FFF2-40B4-BE49-F238E27FC236}">
                <a16:creationId xmlns:a16="http://schemas.microsoft.com/office/drawing/2014/main" id="{1DEE1939-3CD7-51BD-3BF7-869E817426BD}"/>
              </a:ext>
            </a:extLst>
          </p:cNvPr>
          <p:cNvSpPr>
            <a:spLocks noGrp="1"/>
          </p:cNvSpPr>
          <p:nvPr>
            <p:ph type="body" idx="1"/>
          </p:nvPr>
        </p:nvSpPr>
        <p:spPr>
          <a:xfrm>
            <a:off x="457200" y="1341120"/>
            <a:ext cx="8336280" cy="3333630"/>
          </a:xfrm>
        </p:spPr>
        <p:txBody>
          <a:bodyPr/>
          <a:lstStyle/>
          <a:p>
            <a:pPr>
              <a:buClr>
                <a:srgbClr val="3A5040"/>
              </a:buClr>
            </a:pPr>
            <a:r>
              <a:rPr lang="en-US" sz="2000" b="0" i="0" dirty="0" err="1">
                <a:solidFill>
                  <a:srgbClr val="222222"/>
                </a:solidFill>
                <a:effectLst/>
                <a:latin typeface="Barlow" panose="00000500000000000000" pitchFamily="2" charset="0"/>
              </a:rPr>
              <a:t>Miola</a:t>
            </a:r>
            <a:r>
              <a:rPr lang="en-US" sz="2000" b="0" i="0" dirty="0">
                <a:solidFill>
                  <a:srgbClr val="222222"/>
                </a:solidFill>
                <a:effectLst/>
                <a:latin typeface="Barlow" panose="00000500000000000000" pitchFamily="2" charset="0"/>
              </a:rPr>
              <a:t>, A., 2020. Flutter Complete Reference: Create beautiful, fast and native apps for any device.</a:t>
            </a:r>
          </a:p>
          <a:p>
            <a:pPr>
              <a:buClr>
                <a:srgbClr val="3A5040"/>
              </a:buClr>
            </a:pPr>
            <a:r>
              <a:rPr lang="en-US" sz="2000" dirty="0">
                <a:solidFill>
                  <a:srgbClr val="3A5040"/>
                </a:solidFill>
                <a:hlinkClick r:id="rId2"/>
              </a:rPr>
              <a:t>https://flutter.dev/learn</a:t>
            </a:r>
            <a:endParaRPr lang="en-US" sz="2000" dirty="0">
              <a:solidFill>
                <a:srgbClr val="3A5040"/>
              </a:solidFill>
            </a:endParaRPr>
          </a:p>
          <a:p>
            <a:pPr>
              <a:buClr>
                <a:srgbClr val="3A5040"/>
              </a:buClr>
            </a:pPr>
            <a:r>
              <a:rPr lang="en-US" sz="2000" dirty="0">
                <a:solidFill>
                  <a:srgbClr val="3A5040"/>
                </a:solidFill>
                <a:hlinkClick r:id="rId3"/>
              </a:rPr>
              <a:t>https://github.com/rodavid20/Flutter2023</a:t>
            </a:r>
            <a:endParaRPr lang="en-US" sz="2000" dirty="0">
              <a:solidFill>
                <a:srgbClr val="3A5040"/>
              </a:solidFill>
            </a:endParaRPr>
          </a:p>
          <a:p>
            <a:pPr>
              <a:buClr>
                <a:srgbClr val="3A5040"/>
              </a:buClr>
            </a:pPr>
            <a:endParaRPr lang="en-US" sz="2000" dirty="0">
              <a:solidFill>
                <a:srgbClr val="3A5040"/>
              </a:solidFill>
            </a:endParaRPr>
          </a:p>
          <a:p>
            <a:pPr marL="114300" indent="0">
              <a:buClr>
                <a:srgbClr val="3A5040"/>
              </a:buClr>
              <a:buNone/>
            </a:pPr>
            <a:endParaRPr lang="en-US" sz="2000" dirty="0">
              <a:solidFill>
                <a:srgbClr val="3A5040"/>
              </a:solidFill>
            </a:endParaRPr>
          </a:p>
          <a:p>
            <a:pPr>
              <a:buClr>
                <a:srgbClr val="3A5040"/>
              </a:buClr>
            </a:pPr>
            <a:endParaRPr lang="en-US" sz="2000" dirty="0">
              <a:solidFill>
                <a:srgbClr val="3A5040"/>
              </a:solidFill>
            </a:endParaRPr>
          </a:p>
          <a:p>
            <a:pPr>
              <a:buClr>
                <a:srgbClr val="3A5040"/>
              </a:buClr>
            </a:pPr>
            <a:endParaRPr lang="en-IN" sz="2000" i="0" dirty="0">
              <a:solidFill>
                <a:srgbClr val="202124"/>
              </a:solidFill>
              <a:effectLst/>
            </a:endParaRPr>
          </a:p>
          <a:p>
            <a:pPr>
              <a:buClr>
                <a:srgbClr val="F86734"/>
              </a:buClr>
            </a:pPr>
            <a:endParaRPr lang="en-IN" sz="2000" dirty="0"/>
          </a:p>
        </p:txBody>
      </p:sp>
    </p:spTree>
    <p:extLst>
      <p:ext uri="{BB962C8B-B14F-4D97-AF65-F5344CB8AC3E}">
        <p14:creationId xmlns:p14="http://schemas.microsoft.com/office/powerpoint/2010/main" val="1574418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451382-2A99-5F43-AFF9-059A900DE76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dirty="0"/>
          </a:p>
        </p:txBody>
      </p:sp>
      <p:sp>
        <p:nvSpPr>
          <p:cNvPr id="3" name="Title 2">
            <a:extLst>
              <a:ext uri="{FF2B5EF4-FFF2-40B4-BE49-F238E27FC236}">
                <a16:creationId xmlns:a16="http://schemas.microsoft.com/office/drawing/2014/main" id="{F46D30CA-669D-DC03-4E25-C1441EAD5513}"/>
              </a:ext>
            </a:extLst>
          </p:cNvPr>
          <p:cNvSpPr>
            <a:spLocks noGrp="1"/>
          </p:cNvSpPr>
          <p:nvPr>
            <p:ph type="title"/>
          </p:nvPr>
        </p:nvSpPr>
        <p:spPr/>
        <p:txBody>
          <a:bodyPr/>
          <a:lstStyle/>
          <a:p>
            <a:r>
              <a:rPr lang="en-IN" dirty="0"/>
              <a:t>Can you guess?</a:t>
            </a:r>
          </a:p>
        </p:txBody>
      </p:sp>
      <p:pic>
        <p:nvPicPr>
          <p:cNvPr id="4" name="Picture 3" descr="Apollo Guidance Computer | Space Exploration | 2021 | Sotheby's">
            <a:extLst>
              <a:ext uri="{FF2B5EF4-FFF2-40B4-BE49-F238E27FC236}">
                <a16:creationId xmlns:a16="http://schemas.microsoft.com/office/drawing/2014/main" id="{AFE4DCE2-4F03-A264-05BF-D1F739D766A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33" t="14985" r="3417" b="10414"/>
          <a:stretch/>
        </p:blipFill>
        <p:spPr bwMode="auto">
          <a:xfrm>
            <a:off x="674914" y="1706783"/>
            <a:ext cx="4605628" cy="278731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05C6113-2F53-5564-773C-1AC263E1101A}"/>
              </a:ext>
            </a:extLst>
          </p:cNvPr>
          <p:cNvPicPr>
            <a:picLocks noChangeAspect="1"/>
          </p:cNvPicPr>
          <p:nvPr/>
        </p:nvPicPr>
        <p:blipFill rotWithShape="1">
          <a:blip r:embed="rId4"/>
          <a:srcRect l="32671" t="9238" r="40754" b="8799"/>
          <a:stretch/>
        </p:blipFill>
        <p:spPr>
          <a:xfrm>
            <a:off x="6098100" y="575442"/>
            <a:ext cx="2065837" cy="4504064"/>
          </a:xfrm>
          <a:prstGeom prst="rect">
            <a:avLst/>
          </a:prstGeom>
        </p:spPr>
      </p:pic>
    </p:spTree>
    <p:extLst>
      <p:ext uri="{BB962C8B-B14F-4D97-AF65-F5344CB8AC3E}">
        <p14:creationId xmlns:p14="http://schemas.microsoft.com/office/powerpoint/2010/main" val="3972790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xit" presetSubtype="10" fill="hold" nodeType="withEffect">
                                  <p:stCondLst>
                                    <p:cond delay="0"/>
                                  </p:stCondLst>
                                  <p:childTnLst>
                                    <p:animEffect transition="out" filter="blinds(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451382-2A99-5F43-AFF9-059A900DE76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dirty="0"/>
          </a:p>
        </p:txBody>
      </p:sp>
      <p:sp>
        <p:nvSpPr>
          <p:cNvPr id="3" name="Title 2">
            <a:extLst>
              <a:ext uri="{FF2B5EF4-FFF2-40B4-BE49-F238E27FC236}">
                <a16:creationId xmlns:a16="http://schemas.microsoft.com/office/drawing/2014/main" id="{F46D30CA-669D-DC03-4E25-C1441EAD5513}"/>
              </a:ext>
            </a:extLst>
          </p:cNvPr>
          <p:cNvSpPr>
            <a:spLocks noGrp="1"/>
          </p:cNvSpPr>
          <p:nvPr>
            <p:ph type="title"/>
          </p:nvPr>
        </p:nvSpPr>
        <p:spPr/>
        <p:txBody>
          <a:bodyPr/>
          <a:lstStyle/>
          <a:p>
            <a:r>
              <a:rPr lang="en-IN" dirty="0"/>
              <a:t>American Survey 2022</a:t>
            </a:r>
          </a:p>
        </p:txBody>
      </p:sp>
      <p:sp>
        <p:nvSpPr>
          <p:cNvPr id="6" name="TextBox 5">
            <a:extLst>
              <a:ext uri="{FF2B5EF4-FFF2-40B4-BE49-F238E27FC236}">
                <a16:creationId xmlns:a16="http://schemas.microsoft.com/office/drawing/2014/main" id="{BB247CF8-2D56-0DB8-0002-4E69EC1F3668}"/>
              </a:ext>
            </a:extLst>
          </p:cNvPr>
          <p:cNvSpPr txBox="1"/>
          <p:nvPr/>
        </p:nvSpPr>
        <p:spPr>
          <a:xfrm rot="16200000">
            <a:off x="6595870" y="2146804"/>
            <a:ext cx="4661492" cy="461665"/>
          </a:xfrm>
          <a:prstGeom prst="rect">
            <a:avLst/>
          </a:prstGeom>
          <a:noFill/>
        </p:spPr>
        <p:txBody>
          <a:bodyPr wrap="square">
            <a:spAutoFit/>
          </a:bodyPr>
          <a:lstStyle/>
          <a:p>
            <a:r>
              <a:rPr lang="en-IN" sz="1200" dirty="0"/>
              <a:t>Ref: </a:t>
            </a:r>
            <a:r>
              <a:rPr lang="en-IN" sz="1200" dirty="0">
                <a:hlinkClick r:id="rId2"/>
              </a:rPr>
              <a:t>https://www.digitalinformationworld.com/2020/03/smartphone-addiction-statistics.html</a:t>
            </a:r>
            <a:r>
              <a:rPr lang="en-IN" sz="1200" dirty="0"/>
              <a:t> </a:t>
            </a:r>
          </a:p>
        </p:txBody>
      </p:sp>
      <p:pic>
        <p:nvPicPr>
          <p:cNvPr id="2056" name="Picture 8">
            <a:extLst>
              <a:ext uri="{FF2B5EF4-FFF2-40B4-BE49-F238E27FC236}">
                <a16:creationId xmlns:a16="http://schemas.microsoft.com/office/drawing/2014/main" id="{2C8CF323-B54E-A965-0264-928DF25EDA9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24" t="5689" r="1532" b="17037"/>
          <a:stretch/>
        </p:blipFill>
        <p:spPr bwMode="auto">
          <a:xfrm>
            <a:off x="457200" y="1858783"/>
            <a:ext cx="5240215" cy="3231868"/>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No photo description available.">
            <a:extLst>
              <a:ext uri="{FF2B5EF4-FFF2-40B4-BE49-F238E27FC236}">
                <a16:creationId xmlns:a16="http://schemas.microsoft.com/office/drawing/2014/main" id="{9565F1FD-9FED-4724-EBD9-55970589077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929" t="30613" r="23789" b="6553"/>
          <a:stretch/>
        </p:blipFill>
        <p:spPr bwMode="auto">
          <a:xfrm>
            <a:off x="5698265" y="1858783"/>
            <a:ext cx="2637692" cy="3231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1360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a:spLocks noGrp="1"/>
          </p:cNvSpPr>
          <p:nvPr>
            <p:ph type="title"/>
          </p:nvPr>
        </p:nvSpPr>
        <p:spPr>
          <a:xfrm>
            <a:off x="457200" y="605600"/>
            <a:ext cx="5640900" cy="1082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IN" b="1" dirty="0"/>
              <a:t>Mobile Platforms &amp; OSs</a:t>
            </a:r>
            <a:endParaRPr b="1" dirty="0"/>
          </a:p>
        </p:txBody>
      </p:sp>
      <p:sp>
        <p:nvSpPr>
          <p:cNvPr id="347" name="Google Shape;347;p13"/>
          <p:cNvSpPr txBox="1">
            <a:spLocks noGrp="1"/>
          </p:cNvSpPr>
          <p:nvPr>
            <p:ph type="sldNum" idx="12"/>
          </p:nvPr>
        </p:nvSpPr>
        <p:spPr>
          <a:xfrm>
            <a:off x="8649025" y="4636750"/>
            <a:ext cx="456900" cy="4686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sp>
        <p:nvSpPr>
          <p:cNvPr id="8" name="AutoShape 2" descr="Android and iOS">
            <a:extLst>
              <a:ext uri="{FF2B5EF4-FFF2-40B4-BE49-F238E27FC236}">
                <a16:creationId xmlns:a16="http://schemas.microsoft.com/office/drawing/2014/main" id="{7EF68244-8310-E753-F1A8-F214CC57FC2B}"/>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1" name="Picture 10">
            <a:extLst>
              <a:ext uri="{FF2B5EF4-FFF2-40B4-BE49-F238E27FC236}">
                <a16:creationId xmlns:a16="http://schemas.microsoft.com/office/drawing/2014/main" id="{AA0C6274-ADDE-2031-DEA1-250F2B640CE5}"/>
              </a:ext>
            </a:extLst>
          </p:cNvPr>
          <p:cNvPicPr>
            <a:picLocks noChangeAspect="1"/>
          </p:cNvPicPr>
          <p:nvPr/>
        </p:nvPicPr>
        <p:blipFill rotWithShape="1">
          <a:blip r:embed="rId3"/>
          <a:srcRect l="12308" t="20955" r="41666" b="27054"/>
          <a:stretch/>
        </p:blipFill>
        <p:spPr>
          <a:xfrm>
            <a:off x="1925515" y="1688300"/>
            <a:ext cx="5292970" cy="3361551"/>
          </a:xfrm>
          <a:prstGeom prst="rect">
            <a:avLst/>
          </a:prstGeom>
        </p:spPr>
      </p:pic>
      <p:sp>
        <p:nvSpPr>
          <p:cNvPr id="14" name="TextBox 13">
            <a:extLst>
              <a:ext uri="{FF2B5EF4-FFF2-40B4-BE49-F238E27FC236}">
                <a16:creationId xmlns:a16="http://schemas.microsoft.com/office/drawing/2014/main" id="{E62EB2FA-5C09-9301-AA38-6CE96B77D565}"/>
              </a:ext>
            </a:extLst>
          </p:cNvPr>
          <p:cNvSpPr txBox="1"/>
          <p:nvPr/>
        </p:nvSpPr>
        <p:spPr>
          <a:xfrm rot="16200000">
            <a:off x="6595870" y="2146804"/>
            <a:ext cx="4661492" cy="461665"/>
          </a:xfrm>
          <a:prstGeom prst="rect">
            <a:avLst/>
          </a:prstGeom>
          <a:noFill/>
        </p:spPr>
        <p:txBody>
          <a:bodyPr wrap="square">
            <a:spAutoFit/>
          </a:bodyPr>
          <a:lstStyle/>
          <a:p>
            <a:r>
              <a:rPr lang="en-IN" sz="1200" dirty="0"/>
              <a:t>Ref: </a:t>
            </a:r>
            <a:r>
              <a:rPr lang="en-IN" sz="1200" dirty="0">
                <a:hlinkClick r:id="rId4"/>
              </a:rPr>
              <a:t>https://root-nation.com/en/news-en/en-android-ios-market-share/</a:t>
            </a:r>
            <a:r>
              <a:rPr lang="en-IN" sz="1200" dirty="0"/>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7A6C49-942B-7818-0FDE-78E4195B937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dirty="0"/>
          </a:p>
        </p:txBody>
      </p:sp>
      <p:sp>
        <p:nvSpPr>
          <p:cNvPr id="3" name="Title 2">
            <a:extLst>
              <a:ext uri="{FF2B5EF4-FFF2-40B4-BE49-F238E27FC236}">
                <a16:creationId xmlns:a16="http://schemas.microsoft.com/office/drawing/2014/main" id="{323F9A5A-C1D0-565A-DE8B-22F69F88C090}"/>
              </a:ext>
            </a:extLst>
          </p:cNvPr>
          <p:cNvSpPr>
            <a:spLocks noGrp="1"/>
          </p:cNvSpPr>
          <p:nvPr>
            <p:ph type="title"/>
          </p:nvPr>
        </p:nvSpPr>
        <p:spPr/>
        <p:txBody>
          <a:bodyPr/>
          <a:lstStyle/>
          <a:p>
            <a:r>
              <a:rPr lang="en-IN" dirty="0"/>
              <a:t>App Development Approaches </a:t>
            </a:r>
          </a:p>
        </p:txBody>
      </p:sp>
      <p:sp>
        <p:nvSpPr>
          <p:cNvPr id="16" name="TextBox 15">
            <a:extLst>
              <a:ext uri="{FF2B5EF4-FFF2-40B4-BE49-F238E27FC236}">
                <a16:creationId xmlns:a16="http://schemas.microsoft.com/office/drawing/2014/main" id="{DDDD16F8-D863-F139-0155-54F8B5171E9C}"/>
              </a:ext>
            </a:extLst>
          </p:cNvPr>
          <p:cNvSpPr txBox="1"/>
          <p:nvPr/>
        </p:nvSpPr>
        <p:spPr>
          <a:xfrm rot="16200000">
            <a:off x="6570279" y="2148951"/>
            <a:ext cx="4759570" cy="461665"/>
          </a:xfrm>
          <a:prstGeom prst="rect">
            <a:avLst/>
          </a:prstGeom>
          <a:noFill/>
        </p:spPr>
        <p:txBody>
          <a:bodyPr wrap="square">
            <a:spAutoFit/>
          </a:bodyPr>
          <a:lstStyle/>
          <a:p>
            <a:r>
              <a:rPr lang="en-IN" sz="1200" dirty="0"/>
              <a:t>Ref: </a:t>
            </a:r>
            <a:r>
              <a:rPr lang="en-IN" sz="1200" dirty="0">
                <a:hlinkClick r:id="rId3"/>
              </a:rPr>
              <a:t>https://railsware.com/blog/native-vs-hybrid-vs-cross-platform/amp/</a:t>
            </a:r>
            <a:r>
              <a:rPr lang="en-IN" sz="1200" dirty="0"/>
              <a:t>  </a:t>
            </a:r>
          </a:p>
        </p:txBody>
      </p:sp>
      <p:pic>
        <p:nvPicPr>
          <p:cNvPr id="10" name="Picture 9">
            <a:extLst>
              <a:ext uri="{FF2B5EF4-FFF2-40B4-BE49-F238E27FC236}">
                <a16:creationId xmlns:a16="http://schemas.microsoft.com/office/drawing/2014/main" id="{57726D34-8B2A-C45B-F4F3-4A353681CF20}"/>
              </a:ext>
            </a:extLst>
          </p:cNvPr>
          <p:cNvPicPr>
            <a:picLocks noChangeAspect="1"/>
          </p:cNvPicPr>
          <p:nvPr/>
        </p:nvPicPr>
        <p:blipFill>
          <a:blip r:embed="rId4"/>
          <a:stretch>
            <a:fillRect/>
          </a:stretch>
        </p:blipFill>
        <p:spPr>
          <a:xfrm>
            <a:off x="6627353" y="234910"/>
            <a:ext cx="1957452" cy="2234160"/>
          </a:xfrm>
          <a:prstGeom prst="rect">
            <a:avLst/>
          </a:prstGeom>
        </p:spPr>
      </p:pic>
      <p:pic>
        <p:nvPicPr>
          <p:cNvPr id="14" name="Picture 13">
            <a:extLst>
              <a:ext uri="{FF2B5EF4-FFF2-40B4-BE49-F238E27FC236}">
                <a16:creationId xmlns:a16="http://schemas.microsoft.com/office/drawing/2014/main" id="{A5D10E04-0B81-8FBE-D2B4-0F10F81401CB}"/>
              </a:ext>
            </a:extLst>
          </p:cNvPr>
          <p:cNvPicPr>
            <a:picLocks noChangeAspect="1"/>
          </p:cNvPicPr>
          <p:nvPr/>
        </p:nvPicPr>
        <p:blipFill>
          <a:blip r:embed="rId5"/>
          <a:stretch>
            <a:fillRect/>
          </a:stretch>
        </p:blipFill>
        <p:spPr>
          <a:xfrm>
            <a:off x="6627353" y="2674431"/>
            <a:ext cx="1957453" cy="2234160"/>
          </a:xfrm>
          <a:prstGeom prst="rect">
            <a:avLst/>
          </a:prstGeom>
        </p:spPr>
      </p:pic>
      <p:grpSp>
        <p:nvGrpSpPr>
          <p:cNvPr id="24" name="Group 23">
            <a:extLst>
              <a:ext uri="{FF2B5EF4-FFF2-40B4-BE49-F238E27FC236}">
                <a16:creationId xmlns:a16="http://schemas.microsoft.com/office/drawing/2014/main" id="{DEA2C6C3-E974-B4D1-E5DC-D42079741F6C}"/>
              </a:ext>
            </a:extLst>
          </p:cNvPr>
          <p:cNvGrpSpPr/>
          <p:nvPr/>
        </p:nvGrpSpPr>
        <p:grpSpPr>
          <a:xfrm>
            <a:off x="457200" y="2065408"/>
            <a:ext cx="3553321" cy="2234160"/>
            <a:chOff x="495880" y="2100578"/>
            <a:chExt cx="3553321" cy="2234160"/>
          </a:xfrm>
        </p:grpSpPr>
        <p:pic>
          <p:nvPicPr>
            <p:cNvPr id="17" name="Picture 16">
              <a:extLst>
                <a:ext uri="{FF2B5EF4-FFF2-40B4-BE49-F238E27FC236}">
                  <a16:creationId xmlns:a16="http://schemas.microsoft.com/office/drawing/2014/main" id="{8AFBA68C-FCB5-A75E-66CD-849AB5C636BB}"/>
                </a:ext>
              </a:extLst>
            </p:cNvPr>
            <p:cNvPicPr>
              <a:picLocks noChangeAspect="1"/>
            </p:cNvPicPr>
            <p:nvPr/>
          </p:nvPicPr>
          <p:blipFill>
            <a:blip r:embed="rId6"/>
            <a:stretch>
              <a:fillRect/>
            </a:stretch>
          </p:blipFill>
          <p:spPr>
            <a:xfrm>
              <a:off x="495880" y="2100578"/>
              <a:ext cx="3553321" cy="2234160"/>
            </a:xfrm>
            <a:prstGeom prst="rect">
              <a:avLst/>
            </a:prstGeom>
          </p:spPr>
        </p:pic>
        <p:sp>
          <p:nvSpPr>
            <p:cNvPr id="18" name="TextBox 17">
              <a:extLst>
                <a:ext uri="{FF2B5EF4-FFF2-40B4-BE49-F238E27FC236}">
                  <a16:creationId xmlns:a16="http://schemas.microsoft.com/office/drawing/2014/main" id="{69DF79BA-56FC-00C1-7216-4E0D930DD589}"/>
                </a:ext>
              </a:extLst>
            </p:cNvPr>
            <p:cNvSpPr txBox="1"/>
            <p:nvPr/>
          </p:nvSpPr>
          <p:spPr>
            <a:xfrm flipH="1">
              <a:off x="1273311" y="3145830"/>
              <a:ext cx="1957452" cy="307777"/>
            </a:xfrm>
            <a:prstGeom prst="rect">
              <a:avLst/>
            </a:prstGeom>
            <a:noFill/>
          </p:spPr>
          <p:txBody>
            <a:bodyPr wrap="square" rtlCol="0">
              <a:spAutoFit/>
            </a:bodyPr>
            <a:lstStyle/>
            <a:p>
              <a:pPr algn="ctr"/>
              <a:r>
                <a:rPr lang="en-IN" b="1" dirty="0">
                  <a:solidFill>
                    <a:srgbClr val="F86734"/>
                  </a:solidFill>
                  <a:latin typeface="Barlow Black" panose="020B0604020202020204" pitchFamily="2" charset="0"/>
                </a:rPr>
                <a:t>1. Native </a:t>
              </a:r>
              <a:endParaRPr lang="en-IN" dirty="0">
                <a:solidFill>
                  <a:srgbClr val="F86734"/>
                </a:solidFill>
              </a:endParaRPr>
            </a:p>
          </p:txBody>
        </p:sp>
      </p:grpSp>
      <p:grpSp>
        <p:nvGrpSpPr>
          <p:cNvPr id="25" name="Group 24">
            <a:extLst>
              <a:ext uri="{FF2B5EF4-FFF2-40B4-BE49-F238E27FC236}">
                <a16:creationId xmlns:a16="http://schemas.microsoft.com/office/drawing/2014/main" id="{672B41D6-C8B3-2994-80B0-227F4D211A8E}"/>
              </a:ext>
            </a:extLst>
          </p:cNvPr>
          <p:cNvGrpSpPr/>
          <p:nvPr/>
        </p:nvGrpSpPr>
        <p:grpSpPr>
          <a:xfrm>
            <a:off x="4359787" y="2065408"/>
            <a:ext cx="1957452" cy="2234160"/>
            <a:chOff x="4367404" y="2147468"/>
            <a:chExt cx="1957452" cy="2234160"/>
          </a:xfrm>
        </p:grpSpPr>
        <p:pic>
          <p:nvPicPr>
            <p:cNvPr id="12" name="Picture 11">
              <a:extLst>
                <a:ext uri="{FF2B5EF4-FFF2-40B4-BE49-F238E27FC236}">
                  <a16:creationId xmlns:a16="http://schemas.microsoft.com/office/drawing/2014/main" id="{69554554-AB65-4A9C-9886-888725CD8ADA}"/>
                </a:ext>
              </a:extLst>
            </p:cNvPr>
            <p:cNvPicPr>
              <a:picLocks noChangeAspect="1"/>
            </p:cNvPicPr>
            <p:nvPr/>
          </p:nvPicPr>
          <p:blipFill>
            <a:blip r:embed="rId7"/>
            <a:stretch>
              <a:fillRect/>
            </a:stretch>
          </p:blipFill>
          <p:spPr>
            <a:xfrm>
              <a:off x="4367404" y="2147468"/>
              <a:ext cx="1957452" cy="2234160"/>
            </a:xfrm>
            <a:prstGeom prst="rect">
              <a:avLst/>
            </a:prstGeom>
          </p:spPr>
        </p:pic>
        <p:sp>
          <p:nvSpPr>
            <p:cNvPr id="19" name="TextBox 18">
              <a:extLst>
                <a:ext uri="{FF2B5EF4-FFF2-40B4-BE49-F238E27FC236}">
                  <a16:creationId xmlns:a16="http://schemas.microsoft.com/office/drawing/2014/main" id="{8FEFFC1E-079B-BA27-5D53-66749E7825D5}"/>
                </a:ext>
              </a:extLst>
            </p:cNvPr>
            <p:cNvSpPr txBox="1"/>
            <p:nvPr/>
          </p:nvSpPr>
          <p:spPr>
            <a:xfrm flipH="1">
              <a:off x="4367404" y="3145829"/>
              <a:ext cx="1957452" cy="307777"/>
            </a:xfrm>
            <a:prstGeom prst="rect">
              <a:avLst/>
            </a:prstGeom>
            <a:noFill/>
          </p:spPr>
          <p:txBody>
            <a:bodyPr wrap="square" rtlCol="0">
              <a:spAutoFit/>
            </a:bodyPr>
            <a:lstStyle/>
            <a:p>
              <a:pPr algn="ctr"/>
              <a:r>
                <a:rPr lang="en-IN" b="1" dirty="0">
                  <a:solidFill>
                    <a:srgbClr val="F86734"/>
                  </a:solidFill>
                  <a:latin typeface="Barlow Black" panose="020B0604020202020204" pitchFamily="2" charset="0"/>
                </a:rPr>
                <a:t>2. Cross Platform</a:t>
              </a:r>
              <a:r>
                <a:rPr lang="en-IN" dirty="0">
                  <a:solidFill>
                    <a:srgbClr val="F86734"/>
                  </a:solidFill>
                </a:rPr>
                <a:t> </a:t>
              </a:r>
            </a:p>
          </p:txBody>
        </p:sp>
      </p:grpSp>
      <p:sp>
        <p:nvSpPr>
          <p:cNvPr id="20" name="TextBox 19">
            <a:extLst>
              <a:ext uri="{FF2B5EF4-FFF2-40B4-BE49-F238E27FC236}">
                <a16:creationId xmlns:a16="http://schemas.microsoft.com/office/drawing/2014/main" id="{49B93451-C1BD-16F3-8FC0-5D50B0D5A4B5}"/>
              </a:ext>
            </a:extLst>
          </p:cNvPr>
          <p:cNvSpPr txBox="1"/>
          <p:nvPr/>
        </p:nvSpPr>
        <p:spPr>
          <a:xfrm flipH="1">
            <a:off x="6636133" y="1250317"/>
            <a:ext cx="1971303" cy="307777"/>
          </a:xfrm>
          <a:prstGeom prst="rect">
            <a:avLst/>
          </a:prstGeom>
          <a:noFill/>
        </p:spPr>
        <p:txBody>
          <a:bodyPr wrap="square" rtlCol="0">
            <a:spAutoFit/>
          </a:bodyPr>
          <a:lstStyle/>
          <a:p>
            <a:pPr algn="ctr"/>
            <a:r>
              <a:rPr lang="en-IN" b="1" dirty="0">
                <a:solidFill>
                  <a:srgbClr val="F86734"/>
                </a:solidFill>
                <a:latin typeface="Barlow Black" panose="020B0604020202020204" pitchFamily="2" charset="0"/>
              </a:rPr>
              <a:t>3. Hybrid</a:t>
            </a:r>
            <a:endParaRPr lang="en-IN" dirty="0">
              <a:solidFill>
                <a:srgbClr val="F86734"/>
              </a:solidFill>
            </a:endParaRPr>
          </a:p>
        </p:txBody>
      </p:sp>
      <p:sp>
        <p:nvSpPr>
          <p:cNvPr id="21" name="TextBox 20">
            <a:extLst>
              <a:ext uri="{FF2B5EF4-FFF2-40B4-BE49-F238E27FC236}">
                <a16:creationId xmlns:a16="http://schemas.microsoft.com/office/drawing/2014/main" id="{1AC847BF-A021-E585-64C6-10FE6FDA43C4}"/>
              </a:ext>
            </a:extLst>
          </p:cNvPr>
          <p:cNvSpPr txBox="1"/>
          <p:nvPr/>
        </p:nvSpPr>
        <p:spPr>
          <a:xfrm flipH="1">
            <a:off x="6638123" y="3637622"/>
            <a:ext cx="1971303" cy="307777"/>
          </a:xfrm>
          <a:prstGeom prst="rect">
            <a:avLst/>
          </a:prstGeom>
          <a:noFill/>
        </p:spPr>
        <p:txBody>
          <a:bodyPr wrap="square" rtlCol="0">
            <a:spAutoFit/>
          </a:bodyPr>
          <a:lstStyle/>
          <a:p>
            <a:pPr algn="ctr"/>
            <a:r>
              <a:rPr lang="en-IN" b="1" dirty="0">
                <a:solidFill>
                  <a:srgbClr val="F86734"/>
                </a:solidFill>
                <a:latin typeface="Barlow Black" panose="020B0604020202020204" pitchFamily="2" charset="0"/>
              </a:rPr>
              <a:t>4. Progressive Web</a:t>
            </a:r>
            <a:endParaRPr lang="en-IN" dirty="0">
              <a:solidFill>
                <a:srgbClr val="F86734"/>
              </a:solidFill>
            </a:endParaRPr>
          </a:p>
        </p:txBody>
      </p:sp>
    </p:spTree>
    <p:extLst>
      <p:ext uri="{BB962C8B-B14F-4D97-AF65-F5344CB8AC3E}">
        <p14:creationId xmlns:p14="http://schemas.microsoft.com/office/powerpoint/2010/main" val="1389831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65D5B-CC00-DD39-2853-406685F6C6B4}"/>
              </a:ext>
            </a:extLst>
          </p:cNvPr>
          <p:cNvSpPr>
            <a:spLocks noGrp="1"/>
          </p:cNvSpPr>
          <p:nvPr>
            <p:ph type="title"/>
          </p:nvPr>
        </p:nvSpPr>
        <p:spPr/>
        <p:txBody>
          <a:bodyPr/>
          <a:lstStyle/>
          <a:p>
            <a:r>
              <a:rPr lang="en-IN" dirty="0"/>
              <a:t>App Development Lifecycle</a:t>
            </a:r>
          </a:p>
        </p:txBody>
      </p:sp>
      <p:sp>
        <p:nvSpPr>
          <p:cNvPr id="5" name="Slide Number Placeholder 4">
            <a:extLst>
              <a:ext uri="{FF2B5EF4-FFF2-40B4-BE49-F238E27FC236}">
                <a16:creationId xmlns:a16="http://schemas.microsoft.com/office/drawing/2014/main" id="{5A813329-415E-E4D9-CFEF-B0DA9AC5F5BF}"/>
              </a:ext>
            </a:extLst>
          </p:cNvPr>
          <p:cNvSpPr>
            <a:spLocks noGrp="1"/>
          </p:cNvSpPr>
          <p:nvPr>
            <p:ph type="sldNum" idx="12"/>
          </p:nvPr>
        </p:nvSpPr>
        <p:spPr>
          <a:xfrm>
            <a:off x="8649025" y="4636750"/>
            <a:ext cx="456900" cy="468600"/>
          </a:xfrm>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3076" name="Picture 4" descr="mobile app development lifecycle">
            <a:extLst>
              <a:ext uri="{FF2B5EF4-FFF2-40B4-BE49-F238E27FC236}">
                <a16:creationId xmlns:a16="http://schemas.microsoft.com/office/drawing/2014/main" id="{EB00ACC4-92EA-18D2-7317-A7D0C3CC122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5187" b="12487"/>
          <a:stretch/>
        </p:blipFill>
        <p:spPr bwMode="auto">
          <a:xfrm>
            <a:off x="1000125" y="2198873"/>
            <a:ext cx="7143750" cy="233902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E4D35AF-0DA7-B226-3004-7B560B529378}"/>
              </a:ext>
            </a:extLst>
          </p:cNvPr>
          <p:cNvSpPr txBox="1"/>
          <p:nvPr/>
        </p:nvSpPr>
        <p:spPr>
          <a:xfrm rot="16200000">
            <a:off x="6674989" y="2203969"/>
            <a:ext cx="4638046" cy="276999"/>
          </a:xfrm>
          <a:prstGeom prst="rect">
            <a:avLst/>
          </a:prstGeom>
          <a:noFill/>
        </p:spPr>
        <p:txBody>
          <a:bodyPr wrap="square">
            <a:spAutoFit/>
          </a:bodyPr>
          <a:lstStyle/>
          <a:p>
            <a:r>
              <a:rPr lang="en-IN" sz="1200" dirty="0"/>
              <a:t>Ref: </a:t>
            </a:r>
            <a:r>
              <a:rPr lang="en-IN" sz="1200" dirty="0">
                <a:hlinkClick r:id="rId3"/>
              </a:rPr>
              <a:t>https://www.itrobes.com/mobile-app-development-lifecycle</a:t>
            </a:r>
            <a:r>
              <a:rPr lang="en-IN" sz="1200" dirty="0"/>
              <a:t> </a:t>
            </a:r>
          </a:p>
        </p:txBody>
      </p:sp>
    </p:spTree>
    <p:extLst>
      <p:ext uri="{BB962C8B-B14F-4D97-AF65-F5344CB8AC3E}">
        <p14:creationId xmlns:p14="http://schemas.microsoft.com/office/powerpoint/2010/main" val="1211905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091FFC-4D3C-96D0-CAB2-A8A1C1FA14C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
        <p:nvSpPr>
          <p:cNvPr id="3" name="Title 2">
            <a:extLst>
              <a:ext uri="{FF2B5EF4-FFF2-40B4-BE49-F238E27FC236}">
                <a16:creationId xmlns:a16="http://schemas.microsoft.com/office/drawing/2014/main" id="{D5DBDFD8-AB83-1808-6EB6-9CA000369B50}"/>
              </a:ext>
            </a:extLst>
          </p:cNvPr>
          <p:cNvSpPr>
            <a:spLocks noGrp="1"/>
          </p:cNvSpPr>
          <p:nvPr>
            <p:ph type="title"/>
          </p:nvPr>
        </p:nvSpPr>
        <p:spPr>
          <a:xfrm>
            <a:off x="457200" y="605600"/>
            <a:ext cx="6553200" cy="1082700"/>
          </a:xfrm>
        </p:spPr>
        <p:txBody>
          <a:bodyPr/>
          <a:lstStyle/>
          <a:p>
            <a:r>
              <a:rPr lang="en-IN" dirty="0"/>
              <a:t>Installation – VS Code</a:t>
            </a:r>
          </a:p>
        </p:txBody>
      </p:sp>
      <p:sp>
        <p:nvSpPr>
          <p:cNvPr id="8" name="Text Placeholder 2">
            <a:extLst>
              <a:ext uri="{FF2B5EF4-FFF2-40B4-BE49-F238E27FC236}">
                <a16:creationId xmlns:a16="http://schemas.microsoft.com/office/drawing/2014/main" id="{45994166-2FEB-DB8D-C743-D01F197FF9ED}"/>
              </a:ext>
            </a:extLst>
          </p:cNvPr>
          <p:cNvSpPr>
            <a:spLocks noGrp="1"/>
          </p:cNvSpPr>
          <p:nvPr>
            <p:ph type="body" idx="1"/>
          </p:nvPr>
        </p:nvSpPr>
        <p:spPr>
          <a:xfrm>
            <a:off x="536528" y="3930136"/>
            <a:ext cx="8336280" cy="1092397"/>
          </a:xfrm>
        </p:spPr>
        <p:txBody>
          <a:bodyPr/>
          <a:lstStyle/>
          <a:p>
            <a:pPr marL="114300" indent="0" algn="ctr">
              <a:buClr>
                <a:srgbClr val="3A5040"/>
              </a:buClr>
              <a:buNone/>
            </a:pPr>
            <a:endParaRPr lang="en-US" sz="2000" b="0" i="0" dirty="0">
              <a:solidFill>
                <a:srgbClr val="222222"/>
              </a:solidFill>
              <a:effectLst/>
              <a:latin typeface="Arial" panose="020B0604020202020204" pitchFamily="34" charset="0"/>
              <a:hlinkClick r:id="rId3"/>
            </a:endParaRPr>
          </a:p>
          <a:p>
            <a:pPr marL="114300" indent="0" algn="ctr">
              <a:buClr>
                <a:srgbClr val="3A5040"/>
              </a:buClr>
              <a:buNone/>
            </a:pPr>
            <a:r>
              <a:rPr lang="en-US" sz="2000" b="0" i="0" dirty="0">
                <a:solidFill>
                  <a:srgbClr val="222222"/>
                </a:solidFill>
                <a:effectLst/>
                <a:latin typeface="Arial" panose="020B0604020202020204" pitchFamily="34" charset="0"/>
                <a:hlinkClick r:id="rId3"/>
              </a:rPr>
              <a:t>https://docs.flutter.dev/tools/vs-code</a:t>
            </a:r>
            <a:r>
              <a:rPr lang="en-US" sz="2000" b="0" i="0" dirty="0">
                <a:solidFill>
                  <a:srgbClr val="222222"/>
                </a:solidFill>
                <a:effectLst/>
                <a:latin typeface="Arial" panose="020B0604020202020204" pitchFamily="34" charset="0"/>
              </a:rPr>
              <a:t> </a:t>
            </a:r>
            <a:endParaRPr lang="en-US" sz="2000" dirty="0">
              <a:solidFill>
                <a:srgbClr val="3A5040"/>
              </a:solidFill>
            </a:endParaRPr>
          </a:p>
        </p:txBody>
      </p:sp>
      <p:pic>
        <p:nvPicPr>
          <p:cNvPr id="11" name="Picture 10">
            <a:hlinkClick r:id="rId4"/>
            <a:extLst>
              <a:ext uri="{FF2B5EF4-FFF2-40B4-BE49-F238E27FC236}">
                <a16:creationId xmlns:a16="http://schemas.microsoft.com/office/drawing/2014/main" id="{A5B41CAB-47CE-ED9E-8634-E5A9A1C58B5B}"/>
              </a:ext>
            </a:extLst>
          </p:cNvPr>
          <p:cNvPicPr>
            <a:picLocks noChangeAspect="1"/>
          </p:cNvPicPr>
          <p:nvPr/>
        </p:nvPicPr>
        <p:blipFill rotWithShape="1">
          <a:blip r:embed="rId5"/>
          <a:srcRect r="25740"/>
          <a:stretch/>
        </p:blipFill>
        <p:spPr>
          <a:xfrm>
            <a:off x="1633060" y="2813824"/>
            <a:ext cx="5877878" cy="1533525"/>
          </a:xfrm>
          <a:prstGeom prst="rect">
            <a:avLst/>
          </a:prstGeom>
        </p:spPr>
      </p:pic>
      <p:pic>
        <p:nvPicPr>
          <p:cNvPr id="12" name="Picture 11">
            <a:extLst>
              <a:ext uri="{FF2B5EF4-FFF2-40B4-BE49-F238E27FC236}">
                <a16:creationId xmlns:a16="http://schemas.microsoft.com/office/drawing/2014/main" id="{6FD9EFB0-A4E5-6EBD-60E5-BA6D1AA59B3E}"/>
              </a:ext>
            </a:extLst>
          </p:cNvPr>
          <p:cNvPicPr>
            <a:picLocks noChangeAspect="1"/>
          </p:cNvPicPr>
          <p:nvPr/>
        </p:nvPicPr>
        <p:blipFill>
          <a:blip r:embed="rId6"/>
          <a:stretch>
            <a:fillRect/>
          </a:stretch>
        </p:blipFill>
        <p:spPr>
          <a:xfrm>
            <a:off x="3932802" y="1369054"/>
            <a:ext cx="1278395" cy="1278395"/>
          </a:xfrm>
          <a:prstGeom prst="rect">
            <a:avLst/>
          </a:prstGeom>
        </p:spPr>
      </p:pic>
    </p:spTree>
    <p:extLst>
      <p:ext uri="{BB962C8B-B14F-4D97-AF65-F5344CB8AC3E}">
        <p14:creationId xmlns:p14="http://schemas.microsoft.com/office/powerpoint/2010/main" val="24818567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AEB342-0B02-08C6-89D3-1C75D543508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dirty="0"/>
          </a:p>
        </p:txBody>
      </p:sp>
      <p:sp>
        <p:nvSpPr>
          <p:cNvPr id="3" name="Title 2">
            <a:extLst>
              <a:ext uri="{FF2B5EF4-FFF2-40B4-BE49-F238E27FC236}">
                <a16:creationId xmlns:a16="http://schemas.microsoft.com/office/drawing/2014/main" id="{E98B49A0-3BC1-FA1B-EF27-5614308C88A1}"/>
              </a:ext>
            </a:extLst>
          </p:cNvPr>
          <p:cNvSpPr>
            <a:spLocks noGrp="1"/>
          </p:cNvSpPr>
          <p:nvPr>
            <p:ph type="title"/>
          </p:nvPr>
        </p:nvSpPr>
        <p:spPr/>
        <p:txBody>
          <a:bodyPr/>
          <a:lstStyle/>
          <a:p>
            <a:r>
              <a:rPr lang="en-IN" dirty="0"/>
              <a:t>Installation – VS Code Extensions</a:t>
            </a:r>
          </a:p>
        </p:txBody>
      </p:sp>
      <p:sp>
        <p:nvSpPr>
          <p:cNvPr id="4" name="Text Placeholder 3">
            <a:extLst>
              <a:ext uri="{FF2B5EF4-FFF2-40B4-BE49-F238E27FC236}">
                <a16:creationId xmlns:a16="http://schemas.microsoft.com/office/drawing/2014/main" id="{FA1F24E9-B997-8383-534A-BDE5FEE3501C}"/>
              </a:ext>
            </a:extLst>
          </p:cNvPr>
          <p:cNvSpPr>
            <a:spLocks noGrp="1"/>
          </p:cNvSpPr>
          <p:nvPr>
            <p:ph type="body" idx="1"/>
          </p:nvPr>
        </p:nvSpPr>
        <p:spPr>
          <a:xfrm>
            <a:off x="457199" y="1995750"/>
            <a:ext cx="7178041" cy="2679000"/>
          </a:xfrm>
        </p:spPr>
        <p:txBody>
          <a:bodyPr/>
          <a:lstStyle/>
          <a:p>
            <a:r>
              <a:rPr lang="en-IN" dirty="0"/>
              <a:t>Flutter</a:t>
            </a:r>
          </a:p>
          <a:p>
            <a:r>
              <a:rPr lang="en-IN" dirty="0"/>
              <a:t>Dart</a:t>
            </a:r>
          </a:p>
          <a:p>
            <a:r>
              <a:rPr lang="en-IN" dirty="0"/>
              <a:t>Awesome Flutter Snippets</a:t>
            </a:r>
          </a:p>
          <a:p>
            <a:r>
              <a:rPr lang="en-IN" dirty="0" err="1"/>
              <a:t>Pubspec</a:t>
            </a:r>
            <a:r>
              <a:rPr lang="en-IN" dirty="0"/>
              <a:t> Assist</a:t>
            </a:r>
          </a:p>
          <a:p>
            <a:r>
              <a:rPr lang="en-IN" dirty="0"/>
              <a:t>Error Lens</a:t>
            </a:r>
          </a:p>
          <a:p>
            <a:r>
              <a:rPr lang="en-IN" dirty="0"/>
              <a:t>Dart Data Class Generator</a:t>
            </a:r>
          </a:p>
          <a:p>
            <a:r>
              <a:rPr lang="en-IN" dirty="0"/>
              <a:t>Material Icon Theme - Set File Icon Theme</a:t>
            </a:r>
          </a:p>
        </p:txBody>
      </p:sp>
    </p:spTree>
    <p:extLst>
      <p:ext uri="{BB962C8B-B14F-4D97-AF65-F5344CB8AC3E}">
        <p14:creationId xmlns:p14="http://schemas.microsoft.com/office/powerpoint/2010/main" val="2000273370"/>
      </p:ext>
    </p:extLst>
  </p:cSld>
  <p:clrMapOvr>
    <a:masterClrMapping/>
  </p:clrMapOvr>
</p:sld>
</file>

<file path=ppt/theme/theme1.xml><?xml version="1.0" encoding="utf-8"?>
<a:theme xmlns:a="http://schemas.openxmlformats.org/drawingml/2006/main" name="Gaoler template">
  <a:themeElements>
    <a:clrScheme name="Custom 347">
      <a:dk1>
        <a:srgbClr val="3A3F50"/>
      </a:dk1>
      <a:lt1>
        <a:srgbClr val="FFFFFF"/>
      </a:lt1>
      <a:dk2>
        <a:srgbClr val="757B89"/>
      </a:dk2>
      <a:lt2>
        <a:srgbClr val="E9EAF2"/>
      </a:lt2>
      <a:accent1>
        <a:srgbClr val="00B5DD"/>
      </a:accent1>
      <a:accent2>
        <a:srgbClr val="007BB9"/>
      </a:accent2>
      <a:accent3>
        <a:srgbClr val="8C50FF"/>
      </a:accent3>
      <a:accent4>
        <a:srgbClr val="FF4D4D"/>
      </a:accent4>
      <a:accent5>
        <a:srgbClr val="F9CB07"/>
      </a:accent5>
      <a:accent6>
        <a:srgbClr val="A6CE28"/>
      </a:accent6>
      <a:hlink>
        <a:srgbClr val="007BB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3734</TotalTime>
  <Words>1261</Words>
  <Application>Microsoft Office PowerPoint</Application>
  <PresentationFormat>On-screen Show (16:9)</PresentationFormat>
  <Paragraphs>161</Paragraphs>
  <Slides>18</Slides>
  <Notes>13</Notes>
  <HiddenSlides>1</HiddenSlides>
  <MMClips>3</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18</vt:i4>
      </vt:variant>
    </vt:vector>
  </HeadingPairs>
  <TitlesOfParts>
    <vt:vector size="28" baseType="lpstr">
      <vt:lpstr>Barlow Black</vt:lpstr>
      <vt:lpstr>Raleway Thin</vt:lpstr>
      <vt:lpstr>Times New Roman</vt:lpstr>
      <vt:lpstr>Barlow Light</vt:lpstr>
      <vt:lpstr>Barlow</vt:lpstr>
      <vt:lpstr>Calibri</vt:lpstr>
      <vt:lpstr>Arial</vt:lpstr>
      <vt:lpstr>Gaoler template</vt:lpstr>
      <vt:lpstr>Packager Shell Object</vt:lpstr>
      <vt:lpstr>Package</vt:lpstr>
      <vt:lpstr>Mobile Application Development</vt:lpstr>
      <vt:lpstr>References</vt:lpstr>
      <vt:lpstr>Can you guess?</vt:lpstr>
      <vt:lpstr>American Survey 2022</vt:lpstr>
      <vt:lpstr>Mobile Platforms &amp; OSs</vt:lpstr>
      <vt:lpstr>App Development Approaches </vt:lpstr>
      <vt:lpstr>App Development Lifecycle</vt:lpstr>
      <vt:lpstr>Installation – VS Code</vt:lpstr>
      <vt:lpstr>Installation – VS Code Extensions</vt:lpstr>
      <vt:lpstr>Installation</vt:lpstr>
      <vt:lpstr>Why Flutter</vt:lpstr>
      <vt:lpstr>How does it work</vt:lpstr>
      <vt:lpstr>Why Dart</vt:lpstr>
      <vt:lpstr>Dart</vt:lpstr>
      <vt:lpstr>Tutorial 1</vt:lpstr>
      <vt:lpstr>Tutorial 2</vt:lpstr>
      <vt:lpstr>Tutorial 2 (Contd)</vt:lpstr>
      <vt:lpstr>Tutorial 2 (Solution)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Studio Installation</dc:title>
  <cp:lastModifiedBy>Roshan David Jathanna [MAHE-MIT]</cp:lastModifiedBy>
  <cp:revision>134</cp:revision>
  <dcterms:modified xsi:type="dcterms:W3CDTF">2023-10-10T03:36:14Z</dcterms:modified>
</cp:coreProperties>
</file>